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02" r:id="rId2"/>
  </p:sldMasterIdLst>
  <p:notesMasterIdLst>
    <p:notesMasterId r:id="rId40"/>
  </p:notesMasterIdLst>
  <p:handoutMasterIdLst>
    <p:handoutMasterId r:id="rId41"/>
  </p:handoutMasterIdLst>
  <p:sldIdLst>
    <p:sldId id="265" r:id="rId3"/>
    <p:sldId id="604" r:id="rId4"/>
    <p:sldId id="655" r:id="rId5"/>
    <p:sldId id="605" r:id="rId6"/>
    <p:sldId id="607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21" r:id="rId17"/>
    <p:sldId id="622" r:id="rId18"/>
    <p:sldId id="623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33" r:id="rId29"/>
    <p:sldId id="634" r:id="rId30"/>
    <p:sldId id="640" r:id="rId31"/>
    <p:sldId id="641" r:id="rId32"/>
    <p:sldId id="642" r:id="rId33"/>
    <p:sldId id="645" r:id="rId34"/>
    <p:sldId id="646" r:id="rId35"/>
    <p:sldId id="647" r:id="rId36"/>
    <p:sldId id="648" r:id="rId37"/>
    <p:sldId id="649" r:id="rId38"/>
    <p:sldId id="656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7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49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17" Type="http://schemas.openxmlformats.org/officeDocument/2006/relationships/image" Target="../media/image77.wmf"/><Relationship Id="rId2" Type="http://schemas.openxmlformats.org/officeDocument/2006/relationships/image" Target="../media/image64.png"/><Relationship Id="rId16" Type="http://schemas.openxmlformats.org/officeDocument/2006/relationships/image" Target="../media/image76.wmf"/><Relationship Id="rId1" Type="http://schemas.openxmlformats.org/officeDocument/2006/relationships/image" Target="../media/image63.png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5" Type="http://schemas.openxmlformats.org/officeDocument/2006/relationships/image" Target="../media/image75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75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69.wmf"/><Relationship Id="rId1" Type="http://schemas.openxmlformats.org/officeDocument/2006/relationships/image" Target="../media/image64.png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Relationship Id="rId14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1CE83E-2DAD-416E-8985-7F49AD7BF3EA}" type="datetimeFigureOut">
              <a:rPr lang="en-US"/>
              <a:pPr>
                <a:defRPr/>
              </a:pPr>
              <a:t>06-Jun-18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5E8B40-C54E-48C1-83AE-4E6B70F46D1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149B39-8EEC-417F-BFD6-AC95F2E71128}" type="datetimeFigureOut">
              <a:rPr lang="en-US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7F4EDD-888A-4B0D-9197-AAB4CAC7B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8B3FDB-C088-4E3B-8D66-94CD613B3B9C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C060CF-31CA-4C71-9C9B-D76CE7AA512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76D797-2C92-45B3-9685-0A0CDA231F8A}" type="datetime1">
              <a:rPr lang="en-US" smtClean="0"/>
              <a:pPr>
                <a:defRPr/>
              </a:pPr>
              <a:t>06-Jun-18</a:t>
            </a:fld>
            <a:endParaRPr lang="en-US" sz="16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AF008D-0D53-4EF9-9103-6ED8276E38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F18DC-08CC-4EE8-A01F-86B4C96980C1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DF0322-4EA6-41A0-BA27-EF42FFB18786}" type="slidenum">
              <a:rPr lang="en-US" smtClean="0"/>
              <a:pPr>
                <a:defRPr/>
              </a:pPr>
              <a:t>‹#›</a:t>
            </a:fld>
            <a:endParaRPr lang="en-US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5C3E32-BFCD-4CCC-9E3F-3F203DBABCBB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9742E8-451B-40CF-91F1-49DE4FC66472}" type="slidenum">
              <a:rPr lang="en-US" smtClean="0"/>
              <a:pPr>
                <a:defRPr/>
              </a:pPr>
              <a:t>‹#›</a:t>
            </a:fld>
            <a:endParaRPr lang="en-US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9565-6E4B-4B57-8117-F70C9B3E9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954D92-7975-49A2-82C0-1A8E212C8501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00E9FA-9EEF-4D46-B797-04CBF05FF967}" type="slidenum">
              <a:rPr lang="en-US" smtClean="0"/>
              <a:pPr>
                <a:defRPr/>
              </a:pPr>
              <a:t>‹#›</a:t>
            </a:fld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27E3C9-40E7-4217-BF98-6D4BA865F3D5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7F521F-1795-45D9-8004-00F967652A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4A222E-B730-4BBA-9E6C-6A9CFA6ADD16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EFEC74-8529-42C8-81A3-9B54FF600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C60D3E-ACD2-452A-AF96-5FC67A708C98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EBC75D-6EA2-4001-BE55-4540697280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133F0D-3C48-4549-B943-537E9C8615F0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4A4690-E92F-434C-A724-5CE098A473E3}" type="slidenum">
              <a:rPr lang="en-US" smtClean="0"/>
              <a:pPr>
                <a:defRPr/>
              </a:pPr>
              <a:t>‹#›</a:t>
            </a:fld>
            <a:endParaRPr lang="en-US" b="0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B67C03-5B47-41EE-88C6-EEAD5F98D145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4AB630-BED1-4812-97B8-ABA1268CE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6A4065D-8D0E-4386-8D64-2DDCB9182B83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B5532C-2729-4965-B91F-4337D5D516F9}" type="slidenum">
              <a:rPr lang="en-US" smtClean="0"/>
              <a:pPr>
                <a:defRPr/>
              </a:pPr>
              <a:t>‹#›</a:t>
            </a:fld>
            <a:endParaRPr lang="en-US" b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4006D4-1632-4DF8-9801-90A3756CB5E0}" type="datetime1">
              <a:rPr lang="en-US" smtClean="0"/>
              <a:pPr>
                <a:defRPr/>
              </a:pPr>
              <a:t>06-Jun-18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23D0E7-60C5-42A1-AEC4-408AD24E7FDC}" type="slidenum">
              <a:rPr lang="en-US" smtClean="0"/>
              <a:pPr>
                <a:defRPr/>
              </a:pPr>
              <a:t>‹#›</a:t>
            </a:fld>
            <a:endParaRPr lang="en-US" b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BD3C2C-D90D-4789-B357-8DFFFF6A570B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0A8DFD-D811-44AA-8C97-F94F666B17CB}" type="slidenum">
              <a:rPr lang="en-US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26.wmf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6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wmf"/><Relationship Id="rId4" Type="http://schemas.openxmlformats.org/officeDocument/2006/relationships/image" Target="../media/image9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086600" cy="993775"/>
          </a:xfrm>
        </p:spPr>
        <p:txBody>
          <a:bodyPr/>
          <a:lstStyle/>
          <a:p>
            <a:pPr eaLnBrk="1" hangingPunct="1"/>
            <a:r>
              <a:rPr lang="en-US" sz="4400" smtClean="0"/>
              <a:t>Machine Design – 1</a:t>
            </a: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88352-7201-4701-91B3-C74F0BEDDC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pic>
        <p:nvPicPr>
          <p:cNvPr id="5" name="Picture 2" descr="C:\namrata\FDP 201X OER\quiz\cc lice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10048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/>
              <a:t>This Presentation is created by Prof. </a:t>
            </a:r>
            <a:r>
              <a:rPr lang="en-IN" sz="2000" dirty="0" err="1" smtClean="0"/>
              <a:t>Shubhrata</a:t>
            </a:r>
            <a:r>
              <a:rPr lang="en-IN" sz="2000" dirty="0" smtClean="0"/>
              <a:t> </a:t>
            </a:r>
            <a:r>
              <a:rPr lang="en-IN" sz="2000" dirty="0" err="1" smtClean="0"/>
              <a:t>Nagpal</a:t>
            </a:r>
            <a:r>
              <a:rPr lang="en-IN" sz="2000" dirty="0" smtClean="0"/>
              <a:t>, Professor, Mechanical Engineering Department, </a:t>
            </a:r>
            <a:r>
              <a:rPr lang="en-IN" sz="2000" dirty="0" err="1" smtClean="0"/>
              <a:t>Bhilai</a:t>
            </a:r>
            <a:r>
              <a:rPr lang="en-IN" sz="2000" dirty="0" smtClean="0"/>
              <a:t> Institute of </a:t>
            </a:r>
            <a:r>
              <a:rPr lang="en-IN" sz="2000" dirty="0" err="1" smtClean="0"/>
              <a:t>Technology,Durg</a:t>
            </a:r>
            <a:r>
              <a:rPr lang="en-IN" sz="2000" dirty="0" smtClean="0"/>
              <a:t>, as a part of OER Activity during the course “Pedagogy for online and Blended Teaching-Learning Process - FDP 201x </a:t>
            </a:r>
            <a:r>
              <a:rPr lang="en-IN" sz="2000" b="1" dirty="0" smtClean="0"/>
              <a:t>“ </a:t>
            </a:r>
            <a:r>
              <a:rPr lang="en-IN" sz="2000" dirty="0" smtClean="0"/>
              <a:t>by IIT Bombay X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6FDAF-6A31-488C-9996-8E5A9ADA658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3723" name="Freeform 11"/>
          <p:cNvSpPr>
            <a:spLocks/>
          </p:cNvSpPr>
          <p:nvPr/>
        </p:nvSpPr>
        <p:spPr bwMode="auto">
          <a:xfrm>
            <a:off x="5205413" y="3622675"/>
            <a:ext cx="1352550" cy="969963"/>
          </a:xfrm>
          <a:custGeom>
            <a:avLst/>
            <a:gdLst>
              <a:gd name="T0" fmla="*/ 2147483647 w 852"/>
              <a:gd name="T1" fmla="*/ 2147483647 h 611"/>
              <a:gd name="T2" fmla="*/ 2147483647 w 852"/>
              <a:gd name="T3" fmla="*/ 2147483647 h 611"/>
              <a:gd name="T4" fmla="*/ 2147483647 w 852"/>
              <a:gd name="T5" fmla="*/ 2147483647 h 611"/>
              <a:gd name="T6" fmla="*/ 2147483647 w 852"/>
              <a:gd name="T7" fmla="*/ 2147483647 h 611"/>
              <a:gd name="T8" fmla="*/ 2147483647 w 852"/>
              <a:gd name="T9" fmla="*/ 2147483647 h 611"/>
              <a:gd name="T10" fmla="*/ 2147483647 w 852"/>
              <a:gd name="T11" fmla="*/ 2147483647 h 611"/>
              <a:gd name="T12" fmla="*/ 2147483647 w 852"/>
              <a:gd name="T13" fmla="*/ 2147483647 h 611"/>
              <a:gd name="T14" fmla="*/ 2147483647 w 852"/>
              <a:gd name="T15" fmla="*/ 2147483647 h 611"/>
              <a:gd name="T16" fmla="*/ 2147483647 w 852"/>
              <a:gd name="T17" fmla="*/ 2147483647 h 611"/>
              <a:gd name="T18" fmla="*/ 2147483647 w 852"/>
              <a:gd name="T19" fmla="*/ 2147483647 h 611"/>
              <a:gd name="T20" fmla="*/ 2147483647 w 852"/>
              <a:gd name="T21" fmla="*/ 2147483647 h 611"/>
              <a:gd name="T22" fmla="*/ 2147483647 w 852"/>
              <a:gd name="T23" fmla="*/ 2147483647 h 611"/>
              <a:gd name="T24" fmla="*/ 2147483647 w 852"/>
              <a:gd name="T25" fmla="*/ 2147483647 h 611"/>
              <a:gd name="T26" fmla="*/ 2147483647 w 852"/>
              <a:gd name="T27" fmla="*/ 2147483647 h 611"/>
              <a:gd name="T28" fmla="*/ 2147483647 w 852"/>
              <a:gd name="T29" fmla="*/ 2147483647 h 611"/>
              <a:gd name="T30" fmla="*/ 2147483647 w 852"/>
              <a:gd name="T31" fmla="*/ 2147483647 h 611"/>
              <a:gd name="T32" fmla="*/ 2147483647 w 852"/>
              <a:gd name="T33" fmla="*/ 2147483647 h 611"/>
              <a:gd name="T34" fmla="*/ 2147483647 w 852"/>
              <a:gd name="T35" fmla="*/ 2147483647 h 611"/>
              <a:gd name="T36" fmla="*/ 2147483647 w 852"/>
              <a:gd name="T37" fmla="*/ 2147483647 h 611"/>
              <a:gd name="T38" fmla="*/ 2147483647 w 852"/>
              <a:gd name="T39" fmla="*/ 2147483647 h 611"/>
              <a:gd name="T40" fmla="*/ 2147483647 w 852"/>
              <a:gd name="T41" fmla="*/ 2147483647 h 611"/>
              <a:gd name="T42" fmla="*/ 2147483647 w 852"/>
              <a:gd name="T43" fmla="*/ 2147483647 h 611"/>
              <a:gd name="T44" fmla="*/ 2147483647 w 852"/>
              <a:gd name="T45" fmla="*/ 2147483647 h 611"/>
              <a:gd name="T46" fmla="*/ 2147483647 w 852"/>
              <a:gd name="T47" fmla="*/ 2147483647 h 611"/>
              <a:gd name="T48" fmla="*/ 2147483647 w 852"/>
              <a:gd name="T49" fmla="*/ 2147483647 h 611"/>
              <a:gd name="T50" fmla="*/ 2147483647 w 852"/>
              <a:gd name="T51" fmla="*/ 2147483647 h 611"/>
              <a:gd name="T52" fmla="*/ 2147483647 w 852"/>
              <a:gd name="T53" fmla="*/ 2147483647 h 611"/>
              <a:gd name="T54" fmla="*/ 2147483647 w 852"/>
              <a:gd name="T55" fmla="*/ 2147483647 h 611"/>
              <a:gd name="T56" fmla="*/ 2147483647 w 852"/>
              <a:gd name="T57" fmla="*/ 2147483647 h 61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52"/>
              <a:gd name="T88" fmla="*/ 0 h 611"/>
              <a:gd name="T89" fmla="*/ 852 w 852"/>
              <a:gd name="T90" fmla="*/ 611 h 61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52" h="611">
                <a:moveTo>
                  <a:pt x="21" y="30"/>
                </a:moveTo>
                <a:cubicBezTo>
                  <a:pt x="30" y="20"/>
                  <a:pt x="40" y="11"/>
                  <a:pt x="61" y="6"/>
                </a:cubicBezTo>
                <a:cubicBezTo>
                  <a:pt x="82" y="1"/>
                  <a:pt x="112" y="0"/>
                  <a:pt x="145" y="2"/>
                </a:cubicBezTo>
                <a:cubicBezTo>
                  <a:pt x="178" y="4"/>
                  <a:pt x="218" y="10"/>
                  <a:pt x="261" y="18"/>
                </a:cubicBezTo>
                <a:cubicBezTo>
                  <a:pt x="304" y="26"/>
                  <a:pt x="363" y="38"/>
                  <a:pt x="401" y="50"/>
                </a:cubicBezTo>
                <a:cubicBezTo>
                  <a:pt x="439" y="62"/>
                  <a:pt x="461" y="69"/>
                  <a:pt x="489" y="90"/>
                </a:cubicBezTo>
                <a:cubicBezTo>
                  <a:pt x="517" y="111"/>
                  <a:pt x="541" y="147"/>
                  <a:pt x="569" y="178"/>
                </a:cubicBezTo>
                <a:cubicBezTo>
                  <a:pt x="597" y="209"/>
                  <a:pt x="628" y="239"/>
                  <a:pt x="657" y="274"/>
                </a:cubicBezTo>
                <a:cubicBezTo>
                  <a:pt x="686" y="309"/>
                  <a:pt x="716" y="354"/>
                  <a:pt x="745" y="386"/>
                </a:cubicBezTo>
                <a:cubicBezTo>
                  <a:pt x="774" y="418"/>
                  <a:pt x="812" y="446"/>
                  <a:pt x="829" y="466"/>
                </a:cubicBezTo>
                <a:cubicBezTo>
                  <a:pt x="846" y="486"/>
                  <a:pt x="846" y="491"/>
                  <a:pt x="849" y="506"/>
                </a:cubicBezTo>
                <a:cubicBezTo>
                  <a:pt x="852" y="521"/>
                  <a:pt x="851" y="546"/>
                  <a:pt x="845" y="558"/>
                </a:cubicBezTo>
                <a:cubicBezTo>
                  <a:pt x="839" y="570"/>
                  <a:pt x="828" y="570"/>
                  <a:pt x="813" y="578"/>
                </a:cubicBezTo>
                <a:cubicBezTo>
                  <a:pt x="798" y="586"/>
                  <a:pt x="780" y="601"/>
                  <a:pt x="753" y="606"/>
                </a:cubicBezTo>
                <a:cubicBezTo>
                  <a:pt x="726" y="611"/>
                  <a:pt x="685" y="606"/>
                  <a:pt x="649" y="606"/>
                </a:cubicBezTo>
                <a:cubicBezTo>
                  <a:pt x="613" y="606"/>
                  <a:pt x="578" y="607"/>
                  <a:pt x="537" y="606"/>
                </a:cubicBezTo>
                <a:cubicBezTo>
                  <a:pt x="496" y="605"/>
                  <a:pt x="443" y="603"/>
                  <a:pt x="401" y="602"/>
                </a:cubicBezTo>
                <a:cubicBezTo>
                  <a:pt x="359" y="601"/>
                  <a:pt x="320" y="599"/>
                  <a:pt x="285" y="598"/>
                </a:cubicBezTo>
                <a:cubicBezTo>
                  <a:pt x="250" y="597"/>
                  <a:pt x="217" y="597"/>
                  <a:pt x="189" y="594"/>
                </a:cubicBezTo>
                <a:cubicBezTo>
                  <a:pt x="161" y="591"/>
                  <a:pt x="136" y="586"/>
                  <a:pt x="117" y="578"/>
                </a:cubicBezTo>
                <a:cubicBezTo>
                  <a:pt x="98" y="570"/>
                  <a:pt x="88" y="561"/>
                  <a:pt x="73" y="546"/>
                </a:cubicBezTo>
                <a:cubicBezTo>
                  <a:pt x="58" y="531"/>
                  <a:pt x="38" y="507"/>
                  <a:pt x="29" y="486"/>
                </a:cubicBezTo>
                <a:cubicBezTo>
                  <a:pt x="20" y="465"/>
                  <a:pt x="21" y="443"/>
                  <a:pt x="17" y="418"/>
                </a:cubicBezTo>
                <a:cubicBezTo>
                  <a:pt x="13" y="393"/>
                  <a:pt x="8" y="367"/>
                  <a:pt x="5" y="338"/>
                </a:cubicBezTo>
                <a:cubicBezTo>
                  <a:pt x="2" y="309"/>
                  <a:pt x="2" y="272"/>
                  <a:pt x="1" y="242"/>
                </a:cubicBezTo>
                <a:cubicBezTo>
                  <a:pt x="0" y="212"/>
                  <a:pt x="0" y="183"/>
                  <a:pt x="1" y="158"/>
                </a:cubicBezTo>
                <a:cubicBezTo>
                  <a:pt x="2" y="133"/>
                  <a:pt x="3" y="107"/>
                  <a:pt x="5" y="90"/>
                </a:cubicBezTo>
                <a:cubicBezTo>
                  <a:pt x="7" y="73"/>
                  <a:pt x="15" y="59"/>
                  <a:pt x="13" y="54"/>
                </a:cubicBezTo>
                <a:cubicBezTo>
                  <a:pt x="13" y="54"/>
                  <a:pt x="21" y="30"/>
                  <a:pt x="21" y="30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722" name="Freeform 10"/>
          <p:cNvSpPr>
            <a:spLocks/>
          </p:cNvSpPr>
          <p:nvPr/>
        </p:nvSpPr>
        <p:spPr bwMode="auto">
          <a:xfrm>
            <a:off x="2228850" y="3827463"/>
            <a:ext cx="790575" cy="827087"/>
          </a:xfrm>
          <a:custGeom>
            <a:avLst/>
            <a:gdLst>
              <a:gd name="T0" fmla="*/ 2147483647 w 498"/>
              <a:gd name="T1" fmla="*/ 2147483647 h 521"/>
              <a:gd name="T2" fmla="*/ 2147483647 w 498"/>
              <a:gd name="T3" fmla="*/ 2147483647 h 521"/>
              <a:gd name="T4" fmla="*/ 2147483647 w 498"/>
              <a:gd name="T5" fmla="*/ 2147483647 h 521"/>
              <a:gd name="T6" fmla="*/ 2147483647 w 498"/>
              <a:gd name="T7" fmla="*/ 2147483647 h 521"/>
              <a:gd name="T8" fmla="*/ 2147483647 w 498"/>
              <a:gd name="T9" fmla="*/ 2147483647 h 521"/>
              <a:gd name="T10" fmla="*/ 2147483647 w 498"/>
              <a:gd name="T11" fmla="*/ 2147483647 h 521"/>
              <a:gd name="T12" fmla="*/ 2147483647 w 498"/>
              <a:gd name="T13" fmla="*/ 2147483647 h 521"/>
              <a:gd name="T14" fmla="*/ 2147483647 w 498"/>
              <a:gd name="T15" fmla="*/ 2147483647 h 521"/>
              <a:gd name="T16" fmla="*/ 2147483647 w 498"/>
              <a:gd name="T17" fmla="*/ 2147483647 h 521"/>
              <a:gd name="T18" fmla="*/ 2147483647 w 498"/>
              <a:gd name="T19" fmla="*/ 2147483647 h 521"/>
              <a:gd name="T20" fmla="*/ 2147483647 w 498"/>
              <a:gd name="T21" fmla="*/ 2147483647 h 521"/>
              <a:gd name="T22" fmla="*/ 2147483647 w 498"/>
              <a:gd name="T23" fmla="*/ 2147483647 h 521"/>
              <a:gd name="T24" fmla="*/ 2147483647 w 498"/>
              <a:gd name="T25" fmla="*/ 2147483647 h 521"/>
              <a:gd name="T26" fmla="*/ 2147483647 w 498"/>
              <a:gd name="T27" fmla="*/ 2147483647 h 521"/>
              <a:gd name="T28" fmla="*/ 0 w 498"/>
              <a:gd name="T29" fmla="*/ 2147483647 h 521"/>
              <a:gd name="T30" fmla="*/ 2147483647 w 498"/>
              <a:gd name="T31" fmla="*/ 2147483647 h 521"/>
              <a:gd name="T32" fmla="*/ 2147483647 w 498"/>
              <a:gd name="T33" fmla="*/ 2147483647 h 521"/>
              <a:gd name="T34" fmla="*/ 2147483647 w 498"/>
              <a:gd name="T35" fmla="*/ 2147483647 h 521"/>
              <a:gd name="T36" fmla="*/ 2147483647 w 498"/>
              <a:gd name="T37" fmla="*/ 2147483647 h 5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98"/>
              <a:gd name="T58" fmla="*/ 0 h 521"/>
              <a:gd name="T59" fmla="*/ 498 w 498"/>
              <a:gd name="T60" fmla="*/ 521 h 5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98" h="521">
                <a:moveTo>
                  <a:pt x="236" y="81"/>
                </a:moveTo>
                <a:cubicBezTo>
                  <a:pt x="259" y="68"/>
                  <a:pt x="284" y="50"/>
                  <a:pt x="308" y="37"/>
                </a:cubicBezTo>
                <a:cubicBezTo>
                  <a:pt x="332" y="24"/>
                  <a:pt x="355" y="2"/>
                  <a:pt x="380" y="1"/>
                </a:cubicBezTo>
                <a:cubicBezTo>
                  <a:pt x="405" y="0"/>
                  <a:pt x="440" y="8"/>
                  <a:pt x="456" y="33"/>
                </a:cubicBezTo>
                <a:cubicBezTo>
                  <a:pt x="472" y="58"/>
                  <a:pt x="472" y="112"/>
                  <a:pt x="476" y="153"/>
                </a:cubicBezTo>
                <a:cubicBezTo>
                  <a:pt x="480" y="194"/>
                  <a:pt x="477" y="244"/>
                  <a:pt x="480" y="281"/>
                </a:cubicBezTo>
                <a:cubicBezTo>
                  <a:pt x="483" y="318"/>
                  <a:pt x="498" y="343"/>
                  <a:pt x="492" y="373"/>
                </a:cubicBezTo>
                <a:cubicBezTo>
                  <a:pt x="486" y="403"/>
                  <a:pt x="463" y="438"/>
                  <a:pt x="444" y="461"/>
                </a:cubicBezTo>
                <a:cubicBezTo>
                  <a:pt x="425" y="484"/>
                  <a:pt x="409" y="505"/>
                  <a:pt x="380" y="513"/>
                </a:cubicBezTo>
                <a:cubicBezTo>
                  <a:pt x="351" y="521"/>
                  <a:pt x="305" y="512"/>
                  <a:pt x="272" y="509"/>
                </a:cubicBezTo>
                <a:cubicBezTo>
                  <a:pt x="239" y="506"/>
                  <a:pt x="206" y="506"/>
                  <a:pt x="180" y="497"/>
                </a:cubicBezTo>
                <a:cubicBezTo>
                  <a:pt x="154" y="488"/>
                  <a:pt x="133" y="478"/>
                  <a:pt x="116" y="457"/>
                </a:cubicBezTo>
                <a:cubicBezTo>
                  <a:pt x="99" y="436"/>
                  <a:pt x="93" y="395"/>
                  <a:pt x="76" y="369"/>
                </a:cubicBezTo>
                <a:cubicBezTo>
                  <a:pt x="59" y="343"/>
                  <a:pt x="29" y="323"/>
                  <a:pt x="16" y="301"/>
                </a:cubicBezTo>
                <a:cubicBezTo>
                  <a:pt x="3" y="279"/>
                  <a:pt x="0" y="256"/>
                  <a:pt x="0" y="237"/>
                </a:cubicBezTo>
                <a:cubicBezTo>
                  <a:pt x="0" y="218"/>
                  <a:pt x="1" y="200"/>
                  <a:pt x="16" y="185"/>
                </a:cubicBezTo>
                <a:cubicBezTo>
                  <a:pt x="31" y="170"/>
                  <a:pt x="62" y="161"/>
                  <a:pt x="88" y="149"/>
                </a:cubicBezTo>
                <a:cubicBezTo>
                  <a:pt x="114" y="137"/>
                  <a:pt x="147" y="124"/>
                  <a:pt x="172" y="113"/>
                </a:cubicBezTo>
                <a:cubicBezTo>
                  <a:pt x="197" y="102"/>
                  <a:pt x="213" y="94"/>
                  <a:pt x="236" y="81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Freeform 9"/>
          <p:cNvSpPr>
            <a:spLocks/>
          </p:cNvSpPr>
          <p:nvPr/>
        </p:nvSpPr>
        <p:spPr bwMode="auto">
          <a:xfrm>
            <a:off x="5203825" y="1620838"/>
            <a:ext cx="701675" cy="573087"/>
          </a:xfrm>
          <a:custGeom>
            <a:avLst/>
            <a:gdLst>
              <a:gd name="T0" fmla="*/ 2147483647 w 442"/>
              <a:gd name="T1" fmla="*/ 2147483647 h 361"/>
              <a:gd name="T2" fmla="*/ 2147483647 w 442"/>
              <a:gd name="T3" fmla="*/ 2147483647 h 361"/>
              <a:gd name="T4" fmla="*/ 2147483647 w 442"/>
              <a:gd name="T5" fmla="*/ 2147483647 h 361"/>
              <a:gd name="T6" fmla="*/ 2147483647 w 442"/>
              <a:gd name="T7" fmla="*/ 2147483647 h 361"/>
              <a:gd name="T8" fmla="*/ 2147483647 w 442"/>
              <a:gd name="T9" fmla="*/ 2147483647 h 361"/>
              <a:gd name="T10" fmla="*/ 2147483647 w 442"/>
              <a:gd name="T11" fmla="*/ 2147483647 h 361"/>
              <a:gd name="T12" fmla="*/ 2147483647 w 442"/>
              <a:gd name="T13" fmla="*/ 2147483647 h 361"/>
              <a:gd name="T14" fmla="*/ 2147483647 w 442"/>
              <a:gd name="T15" fmla="*/ 2147483647 h 361"/>
              <a:gd name="T16" fmla="*/ 2147483647 w 442"/>
              <a:gd name="T17" fmla="*/ 2147483647 h 361"/>
              <a:gd name="T18" fmla="*/ 2147483647 w 442"/>
              <a:gd name="T19" fmla="*/ 2147483647 h 361"/>
              <a:gd name="T20" fmla="*/ 2147483647 w 442"/>
              <a:gd name="T21" fmla="*/ 2147483647 h 361"/>
              <a:gd name="T22" fmla="*/ 2147483647 w 442"/>
              <a:gd name="T23" fmla="*/ 2147483647 h 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2"/>
              <a:gd name="T37" fmla="*/ 0 h 361"/>
              <a:gd name="T38" fmla="*/ 442 w 442"/>
              <a:gd name="T39" fmla="*/ 361 h 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2" h="361">
                <a:moveTo>
                  <a:pt x="107" y="25"/>
                </a:moveTo>
                <a:cubicBezTo>
                  <a:pt x="196" y="12"/>
                  <a:pt x="285" y="0"/>
                  <a:pt x="338" y="7"/>
                </a:cubicBezTo>
                <a:cubicBezTo>
                  <a:pt x="391" y="14"/>
                  <a:pt x="410" y="38"/>
                  <a:pt x="426" y="69"/>
                </a:cubicBezTo>
                <a:cubicBezTo>
                  <a:pt x="442" y="100"/>
                  <a:pt x="441" y="162"/>
                  <a:pt x="435" y="193"/>
                </a:cubicBezTo>
                <a:cubicBezTo>
                  <a:pt x="429" y="224"/>
                  <a:pt x="409" y="230"/>
                  <a:pt x="391" y="255"/>
                </a:cubicBezTo>
                <a:cubicBezTo>
                  <a:pt x="373" y="280"/>
                  <a:pt x="362" y="328"/>
                  <a:pt x="329" y="344"/>
                </a:cubicBezTo>
                <a:cubicBezTo>
                  <a:pt x="296" y="360"/>
                  <a:pt x="240" y="361"/>
                  <a:pt x="196" y="353"/>
                </a:cubicBezTo>
                <a:cubicBezTo>
                  <a:pt x="152" y="345"/>
                  <a:pt x="91" y="320"/>
                  <a:pt x="63" y="299"/>
                </a:cubicBezTo>
                <a:cubicBezTo>
                  <a:pt x="35" y="278"/>
                  <a:pt x="37" y="257"/>
                  <a:pt x="27" y="228"/>
                </a:cubicBezTo>
                <a:cubicBezTo>
                  <a:pt x="17" y="199"/>
                  <a:pt x="0" y="153"/>
                  <a:pt x="1" y="122"/>
                </a:cubicBezTo>
                <a:cubicBezTo>
                  <a:pt x="2" y="91"/>
                  <a:pt x="19" y="66"/>
                  <a:pt x="36" y="42"/>
                </a:cubicBezTo>
                <a:cubicBezTo>
                  <a:pt x="36" y="42"/>
                  <a:pt x="107" y="25"/>
                  <a:pt x="107" y="25"/>
                </a:cubicBezTo>
                <a:close/>
              </a:path>
            </a:pathLst>
          </a:custGeom>
          <a:solidFill>
            <a:srgbClr val="00FF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 cstate="print"/>
          <a:srcRect t="39558" r="50800"/>
          <a:stretch>
            <a:fillRect/>
          </a:stretch>
        </p:blipFill>
        <p:spPr bwMode="auto">
          <a:xfrm>
            <a:off x="777875" y="2884488"/>
            <a:ext cx="3760788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533400" y="130175"/>
            <a:ext cx="421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990000"/>
                </a:solidFill>
              </a:rPr>
              <a:t>Multiple rows</a:t>
            </a:r>
            <a:endParaRPr lang="en-US" b="1">
              <a:solidFill>
                <a:srgbClr val="990000"/>
              </a:solidFill>
            </a:endParaRPr>
          </a:p>
        </p:txBody>
      </p:sp>
      <p:pic>
        <p:nvPicPr>
          <p:cNvPr id="51208" name="Picture 6"/>
          <p:cNvPicPr>
            <a:picLocks noChangeAspect="1" noChangeArrowheads="1"/>
          </p:cNvPicPr>
          <p:nvPr/>
        </p:nvPicPr>
        <p:blipFill>
          <a:blip r:embed="rId2" cstate="print"/>
          <a:srcRect l="11049" t="3729" r="56137" b="58786"/>
          <a:stretch>
            <a:fillRect/>
          </a:stretch>
        </p:blipFill>
        <p:spPr bwMode="auto">
          <a:xfrm>
            <a:off x="1314450" y="682625"/>
            <a:ext cx="25082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7"/>
          <p:cNvPicPr>
            <a:picLocks noChangeAspect="1" noChangeArrowheads="1"/>
          </p:cNvPicPr>
          <p:nvPr/>
        </p:nvPicPr>
        <p:blipFill>
          <a:blip r:embed="rId2" cstate="print"/>
          <a:srcRect l="43427" t="2101" b="58420"/>
          <a:stretch>
            <a:fillRect/>
          </a:stretch>
        </p:blipFill>
        <p:spPr bwMode="auto">
          <a:xfrm>
            <a:off x="4137025" y="566738"/>
            <a:ext cx="43243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20" name="Picture 8"/>
          <p:cNvPicPr>
            <a:picLocks noChangeAspect="1" noChangeArrowheads="1"/>
          </p:cNvPicPr>
          <p:nvPr/>
        </p:nvPicPr>
        <p:blipFill>
          <a:blip r:embed="rId2" cstate="print"/>
          <a:srcRect l="50966" t="39795"/>
          <a:stretch>
            <a:fillRect/>
          </a:stretch>
        </p:blipFill>
        <p:spPr bwMode="auto">
          <a:xfrm>
            <a:off x="4537075" y="2847975"/>
            <a:ext cx="374808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3" grpId="0" animBg="1"/>
      <p:bldP spid="2437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974FF-B0FA-4E18-96DE-44F05612517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2227" name="Freeform 27"/>
          <p:cNvSpPr>
            <a:spLocks/>
          </p:cNvSpPr>
          <p:nvPr/>
        </p:nvSpPr>
        <p:spPr bwMode="auto">
          <a:xfrm>
            <a:off x="2381250" y="1724025"/>
            <a:ext cx="2741613" cy="1944688"/>
          </a:xfrm>
          <a:custGeom>
            <a:avLst/>
            <a:gdLst>
              <a:gd name="T0" fmla="*/ 2147483647 w 1727"/>
              <a:gd name="T1" fmla="*/ 2147483647 h 1225"/>
              <a:gd name="T2" fmla="*/ 2147483647 w 1727"/>
              <a:gd name="T3" fmla="*/ 2147483647 h 1225"/>
              <a:gd name="T4" fmla="*/ 2147483647 w 1727"/>
              <a:gd name="T5" fmla="*/ 2147483647 h 1225"/>
              <a:gd name="T6" fmla="*/ 2147483647 w 1727"/>
              <a:gd name="T7" fmla="*/ 2147483647 h 1225"/>
              <a:gd name="T8" fmla="*/ 2147483647 w 1727"/>
              <a:gd name="T9" fmla="*/ 2147483647 h 1225"/>
              <a:gd name="T10" fmla="*/ 2147483647 w 1727"/>
              <a:gd name="T11" fmla="*/ 2147483647 h 1225"/>
              <a:gd name="T12" fmla="*/ 2147483647 w 1727"/>
              <a:gd name="T13" fmla="*/ 2147483647 h 1225"/>
              <a:gd name="T14" fmla="*/ 2147483647 w 1727"/>
              <a:gd name="T15" fmla="*/ 2147483647 h 1225"/>
              <a:gd name="T16" fmla="*/ 2147483647 w 1727"/>
              <a:gd name="T17" fmla="*/ 2147483647 h 1225"/>
              <a:gd name="T18" fmla="*/ 2147483647 w 1727"/>
              <a:gd name="T19" fmla="*/ 2147483647 h 1225"/>
              <a:gd name="T20" fmla="*/ 2147483647 w 1727"/>
              <a:gd name="T21" fmla="*/ 2147483647 h 1225"/>
              <a:gd name="T22" fmla="*/ 2147483647 w 1727"/>
              <a:gd name="T23" fmla="*/ 2147483647 h 1225"/>
              <a:gd name="T24" fmla="*/ 2147483647 w 1727"/>
              <a:gd name="T25" fmla="*/ 2147483647 h 1225"/>
              <a:gd name="T26" fmla="*/ 2147483647 w 1727"/>
              <a:gd name="T27" fmla="*/ 2147483647 h 1225"/>
              <a:gd name="T28" fmla="*/ 2147483647 w 1727"/>
              <a:gd name="T29" fmla="*/ 2147483647 h 1225"/>
              <a:gd name="T30" fmla="*/ 2147483647 w 1727"/>
              <a:gd name="T31" fmla="*/ 2147483647 h 1225"/>
              <a:gd name="T32" fmla="*/ 2147483647 w 1727"/>
              <a:gd name="T33" fmla="*/ 2147483647 h 1225"/>
              <a:gd name="T34" fmla="*/ 2147483647 w 1727"/>
              <a:gd name="T35" fmla="*/ 2147483647 h 1225"/>
              <a:gd name="T36" fmla="*/ 2147483647 w 1727"/>
              <a:gd name="T37" fmla="*/ 2147483647 h 1225"/>
              <a:gd name="T38" fmla="*/ 2147483647 w 1727"/>
              <a:gd name="T39" fmla="*/ 2147483647 h 1225"/>
              <a:gd name="T40" fmla="*/ 2147483647 w 1727"/>
              <a:gd name="T41" fmla="*/ 2147483647 h 1225"/>
              <a:gd name="T42" fmla="*/ 2147483647 w 1727"/>
              <a:gd name="T43" fmla="*/ 2147483647 h 12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27"/>
              <a:gd name="T67" fmla="*/ 0 h 1225"/>
              <a:gd name="T68" fmla="*/ 1727 w 1727"/>
              <a:gd name="T69" fmla="*/ 1225 h 12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27" h="1225">
                <a:moveTo>
                  <a:pt x="24" y="93"/>
                </a:moveTo>
                <a:cubicBezTo>
                  <a:pt x="11" y="153"/>
                  <a:pt x="9" y="286"/>
                  <a:pt x="6" y="376"/>
                </a:cubicBezTo>
                <a:cubicBezTo>
                  <a:pt x="3" y="466"/>
                  <a:pt x="0" y="546"/>
                  <a:pt x="6" y="633"/>
                </a:cubicBezTo>
                <a:cubicBezTo>
                  <a:pt x="12" y="720"/>
                  <a:pt x="20" y="822"/>
                  <a:pt x="42" y="899"/>
                </a:cubicBezTo>
                <a:cubicBezTo>
                  <a:pt x="64" y="976"/>
                  <a:pt x="68" y="1042"/>
                  <a:pt x="139" y="1094"/>
                </a:cubicBezTo>
                <a:cubicBezTo>
                  <a:pt x="210" y="1146"/>
                  <a:pt x="336" y="1193"/>
                  <a:pt x="467" y="1209"/>
                </a:cubicBezTo>
                <a:cubicBezTo>
                  <a:pt x="598" y="1225"/>
                  <a:pt x="755" y="1192"/>
                  <a:pt x="928" y="1191"/>
                </a:cubicBezTo>
                <a:cubicBezTo>
                  <a:pt x="1101" y="1190"/>
                  <a:pt x="1381" y="1209"/>
                  <a:pt x="1504" y="1200"/>
                </a:cubicBezTo>
                <a:cubicBezTo>
                  <a:pt x="1627" y="1191"/>
                  <a:pt x="1627" y="1164"/>
                  <a:pt x="1664" y="1138"/>
                </a:cubicBezTo>
                <a:cubicBezTo>
                  <a:pt x="1701" y="1112"/>
                  <a:pt x="1725" y="1070"/>
                  <a:pt x="1726" y="1041"/>
                </a:cubicBezTo>
                <a:cubicBezTo>
                  <a:pt x="1727" y="1012"/>
                  <a:pt x="1699" y="1001"/>
                  <a:pt x="1672" y="961"/>
                </a:cubicBezTo>
                <a:cubicBezTo>
                  <a:pt x="1645" y="921"/>
                  <a:pt x="1622" y="866"/>
                  <a:pt x="1566" y="802"/>
                </a:cubicBezTo>
                <a:cubicBezTo>
                  <a:pt x="1510" y="738"/>
                  <a:pt x="1401" y="654"/>
                  <a:pt x="1336" y="580"/>
                </a:cubicBezTo>
                <a:cubicBezTo>
                  <a:pt x="1271" y="506"/>
                  <a:pt x="1220" y="417"/>
                  <a:pt x="1176" y="358"/>
                </a:cubicBezTo>
                <a:cubicBezTo>
                  <a:pt x="1132" y="299"/>
                  <a:pt x="1122" y="267"/>
                  <a:pt x="1070" y="226"/>
                </a:cubicBezTo>
                <a:cubicBezTo>
                  <a:pt x="1018" y="185"/>
                  <a:pt x="941" y="138"/>
                  <a:pt x="866" y="110"/>
                </a:cubicBezTo>
                <a:cubicBezTo>
                  <a:pt x="791" y="82"/>
                  <a:pt x="683" y="73"/>
                  <a:pt x="618" y="57"/>
                </a:cubicBezTo>
                <a:cubicBezTo>
                  <a:pt x="553" y="41"/>
                  <a:pt x="526" y="22"/>
                  <a:pt x="476" y="13"/>
                </a:cubicBezTo>
                <a:cubicBezTo>
                  <a:pt x="426" y="4"/>
                  <a:pt x="369" y="6"/>
                  <a:pt x="317" y="4"/>
                </a:cubicBezTo>
                <a:cubicBezTo>
                  <a:pt x="265" y="2"/>
                  <a:pt x="204" y="3"/>
                  <a:pt x="166" y="4"/>
                </a:cubicBezTo>
                <a:cubicBezTo>
                  <a:pt x="128" y="5"/>
                  <a:pt x="111" y="0"/>
                  <a:pt x="86" y="13"/>
                </a:cubicBezTo>
                <a:cubicBezTo>
                  <a:pt x="61" y="26"/>
                  <a:pt x="37" y="33"/>
                  <a:pt x="24" y="93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 cstate="print"/>
          <a:srcRect l="50966" t="39795" b="8505"/>
          <a:stretch>
            <a:fillRect/>
          </a:stretch>
        </p:blipFill>
        <p:spPr bwMode="auto">
          <a:xfrm>
            <a:off x="1066800" y="153988"/>
            <a:ext cx="7513638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786063" y="428625"/>
            <a:ext cx="4183062" cy="1514475"/>
            <a:chOff x="1755" y="270"/>
            <a:chExt cx="2635" cy="954"/>
          </a:xfrm>
        </p:grpSpPr>
        <p:sp>
          <p:nvSpPr>
            <p:cNvPr id="52247" name="Text Box 3"/>
            <p:cNvSpPr txBox="1">
              <a:spLocks noChangeArrowheads="1"/>
            </p:cNvSpPr>
            <p:nvPr/>
          </p:nvSpPr>
          <p:spPr bwMode="auto">
            <a:xfrm>
              <a:off x="3542" y="270"/>
              <a:ext cx="8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solidFill>
                    <a:srgbClr val="3333FF"/>
                  </a:solidFill>
                </a:rPr>
                <a:t>Long </a:t>
              </a:r>
              <a:r>
                <a:rPr lang="en-US" altLang="ja-JP" sz="2000" dirty="0">
                  <a:solidFill>
                    <a:srgbClr val="3333FF"/>
                  </a:solidFill>
                </a:rPr>
                <a:t>pitch</a:t>
              </a:r>
              <a:endParaRPr lang="en-US" sz="2000" dirty="0">
                <a:solidFill>
                  <a:srgbClr val="3333FF"/>
                </a:solidFill>
              </a:endParaRPr>
            </a:p>
          </p:txBody>
        </p:sp>
        <p:sp>
          <p:nvSpPr>
            <p:cNvPr id="52248" name="Line 11"/>
            <p:cNvSpPr>
              <a:spLocks noChangeShapeType="1"/>
            </p:cNvSpPr>
            <p:nvPr/>
          </p:nvSpPr>
          <p:spPr bwMode="auto">
            <a:xfrm flipV="1">
              <a:off x="1755" y="1224"/>
              <a:ext cx="1453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Line 17"/>
            <p:cNvSpPr>
              <a:spLocks noChangeShapeType="1"/>
            </p:cNvSpPr>
            <p:nvPr/>
          </p:nvSpPr>
          <p:spPr bwMode="auto">
            <a:xfrm flipV="1">
              <a:off x="2543" y="424"/>
              <a:ext cx="1019" cy="7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0" name="Line 18"/>
          <p:cNvSpPr>
            <a:spLocks noChangeShapeType="1"/>
          </p:cNvSpPr>
          <p:nvPr/>
        </p:nvSpPr>
        <p:spPr bwMode="auto">
          <a:xfrm>
            <a:off x="1027113" y="1293813"/>
            <a:ext cx="1308100" cy="900112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084763" y="1228725"/>
            <a:ext cx="2520950" cy="1663700"/>
            <a:chOff x="3203" y="774"/>
            <a:chExt cx="1588" cy="1048"/>
          </a:xfrm>
        </p:grpSpPr>
        <p:sp>
          <p:nvSpPr>
            <p:cNvPr id="52244" name="Line 9"/>
            <p:cNvSpPr>
              <a:spLocks noChangeShapeType="1"/>
            </p:cNvSpPr>
            <p:nvPr/>
          </p:nvSpPr>
          <p:spPr bwMode="auto">
            <a:xfrm rot="5400000">
              <a:off x="3031" y="1640"/>
              <a:ext cx="354" cy="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3943" y="774"/>
              <a:ext cx="8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solidFill>
                    <a:srgbClr val="3333FF"/>
                  </a:solidFill>
                </a:rPr>
                <a:t>Back </a:t>
              </a:r>
              <a:r>
                <a:rPr lang="en-US" altLang="ja-JP" sz="2000" dirty="0">
                  <a:solidFill>
                    <a:srgbClr val="3333FF"/>
                  </a:solidFill>
                </a:rPr>
                <a:t>pitch</a:t>
              </a:r>
              <a:endParaRPr lang="en-US" sz="2000" dirty="0">
                <a:solidFill>
                  <a:srgbClr val="3333FF"/>
                </a:solidFill>
              </a:endParaRPr>
            </a:p>
          </p:txBody>
        </p:sp>
        <p:sp>
          <p:nvSpPr>
            <p:cNvPr id="52246" name="Line 19"/>
            <p:cNvSpPr>
              <a:spLocks noChangeShapeType="1"/>
            </p:cNvSpPr>
            <p:nvPr/>
          </p:nvSpPr>
          <p:spPr bwMode="auto">
            <a:xfrm flipV="1">
              <a:off x="3238" y="936"/>
              <a:ext cx="745" cy="6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3675063"/>
            <a:ext cx="3587750" cy="966787"/>
            <a:chOff x="0" y="2315"/>
            <a:chExt cx="2260" cy="609"/>
          </a:xfrm>
        </p:grpSpPr>
        <p:sp>
          <p:nvSpPr>
            <p:cNvPr id="52241" name="Line 7"/>
            <p:cNvSpPr>
              <a:spLocks noChangeShapeType="1"/>
            </p:cNvSpPr>
            <p:nvPr/>
          </p:nvSpPr>
          <p:spPr bwMode="auto">
            <a:xfrm flipV="1">
              <a:off x="2092" y="2641"/>
              <a:ext cx="168" cy="28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Text Box 14"/>
            <p:cNvSpPr txBox="1">
              <a:spLocks noChangeArrowheads="1"/>
            </p:cNvSpPr>
            <p:nvPr/>
          </p:nvSpPr>
          <p:spPr bwMode="auto">
            <a:xfrm>
              <a:off x="0" y="2315"/>
              <a:ext cx="8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solidFill>
                    <a:srgbClr val="3333FF"/>
                  </a:solidFill>
                </a:rPr>
                <a:t>Diagonal </a:t>
              </a:r>
              <a:r>
                <a:rPr lang="en-US" altLang="ja-JP" sz="2000" dirty="0">
                  <a:solidFill>
                    <a:srgbClr val="3333FF"/>
                  </a:solidFill>
                </a:rPr>
                <a:t>pitch</a:t>
              </a:r>
              <a:endParaRPr lang="en-US" sz="2000" dirty="0">
                <a:solidFill>
                  <a:srgbClr val="3333FF"/>
                </a:solidFill>
              </a:endParaRPr>
            </a:p>
          </p:txBody>
        </p:sp>
        <p:sp>
          <p:nvSpPr>
            <p:cNvPr id="52243" name="Line 20"/>
            <p:cNvSpPr>
              <a:spLocks noChangeShapeType="1"/>
            </p:cNvSpPr>
            <p:nvPr/>
          </p:nvSpPr>
          <p:spPr bwMode="auto">
            <a:xfrm>
              <a:off x="731" y="2569"/>
              <a:ext cx="137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3525" y="1727200"/>
            <a:ext cx="3055938" cy="1185863"/>
            <a:chOff x="166" y="1088"/>
            <a:chExt cx="1925" cy="747"/>
          </a:xfrm>
        </p:grpSpPr>
        <p:sp>
          <p:nvSpPr>
            <p:cNvPr id="52238" name="Line 8"/>
            <p:cNvSpPr>
              <a:spLocks noChangeShapeType="1"/>
            </p:cNvSpPr>
            <p:nvPr/>
          </p:nvSpPr>
          <p:spPr bwMode="auto">
            <a:xfrm>
              <a:off x="1737" y="1826"/>
              <a:ext cx="354" cy="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Text Box 13"/>
            <p:cNvSpPr txBox="1">
              <a:spLocks noChangeArrowheads="1"/>
            </p:cNvSpPr>
            <p:nvPr/>
          </p:nvSpPr>
          <p:spPr bwMode="auto">
            <a:xfrm>
              <a:off x="166" y="1088"/>
              <a:ext cx="6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solidFill>
                    <a:srgbClr val="3333FF"/>
                  </a:solidFill>
                </a:rPr>
                <a:t>Short </a:t>
              </a:r>
              <a:r>
                <a:rPr lang="en-US" altLang="ja-JP" sz="2000" dirty="0">
                  <a:solidFill>
                    <a:srgbClr val="3333FF"/>
                  </a:solidFill>
                </a:rPr>
                <a:t>pitch</a:t>
              </a:r>
              <a:endParaRPr lang="en-US" sz="2000" dirty="0">
                <a:solidFill>
                  <a:srgbClr val="3333FF"/>
                </a:solidFill>
              </a:endParaRPr>
            </a:p>
          </p:txBody>
        </p:sp>
        <p:sp>
          <p:nvSpPr>
            <p:cNvPr id="52240" name="Line 21"/>
            <p:cNvSpPr>
              <a:spLocks noChangeShapeType="1"/>
            </p:cNvSpPr>
            <p:nvPr/>
          </p:nvSpPr>
          <p:spPr bwMode="auto">
            <a:xfrm flipH="1" flipV="1">
              <a:off x="624" y="1267"/>
              <a:ext cx="1296" cy="5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06400" y="784225"/>
            <a:ext cx="3519488" cy="1524000"/>
            <a:chOff x="256" y="494"/>
            <a:chExt cx="2217" cy="960"/>
          </a:xfrm>
        </p:grpSpPr>
        <p:sp>
          <p:nvSpPr>
            <p:cNvPr id="52235" name="Line 10"/>
            <p:cNvSpPr>
              <a:spLocks noChangeShapeType="1"/>
            </p:cNvSpPr>
            <p:nvPr/>
          </p:nvSpPr>
          <p:spPr bwMode="auto">
            <a:xfrm>
              <a:off x="1737" y="1445"/>
              <a:ext cx="736" cy="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16"/>
            <p:cNvSpPr>
              <a:spLocks noChangeShapeType="1"/>
            </p:cNvSpPr>
            <p:nvPr/>
          </p:nvSpPr>
          <p:spPr bwMode="auto">
            <a:xfrm flipH="1" flipV="1">
              <a:off x="744" y="919"/>
              <a:ext cx="1268" cy="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Text Box 12"/>
            <p:cNvSpPr txBox="1">
              <a:spLocks noChangeArrowheads="1"/>
            </p:cNvSpPr>
            <p:nvPr/>
          </p:nvSpPr>
          <p:spPr bwMode="auto">
            <a:xfrm>
              <a:off x="256" y="494"/>
              <a:ext cx="11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3333FF"/>
                  </a:solidFill>
                </a:rPr>
                <a:t>I</a:t>
              </a:r>
              <a:r>
                <a:rPr lang="en-US" altLang="ja-JP" sz="2000" dirty="0" smtClean="0">
                  <a:solidFill>
                    <a:srgbClr val="3333FF"/>
                  </a:solidFill>
                </a:rPr>
                <a:t>ntermediate </a:t>
              </a:r>
              <a:r>
                <a:rPr lang="en-US" altLang="ja-JP" sz="2000" dirty="0">
                  <a:solidFill>
                    <a:srgbClr val="3333FF"/>
                  </a:solidFill>
                </a:rPr>
                <a:t>pitch</a:t>
              </a:r>
              <a:endParaRPr lang="en-US" sz="2000" dirty="0">
                <a:solidFill>
                  <a:srgbClr val="3333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EB3E3-AAA9-448F-8D2B-277FF5DE123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60338" y="130175"/>
            <a:ext cx="872013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>
                <a:solidFill>
                  <a:srgbClr val="990000"/>
                </a:solidFill>
              </a:rPr>
              <a:t>Efficiency:</a:t>
            </a:r>
            <a:r>
              <a:rPr lang="en-US" altLang="ja-JP" dirty="0">
                <a:solidFill>
                  <a:srgbClr val="99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990000"/>
                </a:solidFill>
              </a:rPr>
              <a:t>Compares </a:t>
            </a:r>
            <a:r>
              <a:rPr lang="en-US" altLang="ja-JP" dirty="0">
                <a:solidFill>
                  <a:srgbClr val="990000"/>
                </a:solidFill>
              </a:rPr>
              <a:t>the strength of the joint with that of solids plates</a:t>
            </a:r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681163"/>
            <a:ext cx="56483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68288" y="4110038"/>
            <a:ext cx="4824412" cy="542925"/>
            <a:chOff x="204" y="3467"/>
            <a:chExt cx="3039" cy="342"/>
          </a:xfrm>
        </p:grpSpPr>
        <p:sp>
          <p:nvSpPr>
            <p:cNvPr id="53266" name="Rectangle 10"/>
            <p:cNvSpPr>
              <a:spLocks noChangeArrowheads="1"/>
            </p:cNvSpPr>
            <p:nvPr/>
          </p:nvSpPr>
          <p:spPr bwMode="auto">
            <a:xfrm>
              <a:off x="744" y="3713"/>
              <a:ext cx="1923" cy="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Line 18"/>
            <p:cNvSpPr>
              <a:spLocks noChangeShapeType="1"/>
            </p:cNvSpPr>
            <p:nvPr/>
          </p:nvSpPr>
          <p:spPr bwMode="auto">
            <a:xfrm>
              <a:off x="2703" y="3781"/>
              <a:ext cx="48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19"/>
            <p:cNvSpPr>
              <a:spLocks noChangeShapeType="1"/>
            </p:cNvSpPr>
            <p:nvPr/>
          </p:nvSpPr>
          <p:spPr bwMode="auto">
            <a:xfrm flipH="1">
              <a:off x="204" y="3763"/>
              <a:ext cx="48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Text Box 26"/>
            <p:cNvSpPr txBox="1">
              <a:spLocks noChangeArrowheads="1"/>
            </p:cNvSpPr>
            <p:nvPr/>
          </p:nvSpPr>
          <p:spPr bwMode="auto">
            <a:xfrm>
              <a:off x="2845" y="3467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baseline="-25000"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53270" name="Text Box 27"/>
            <p:cNvSpPr txBox="1">
              <a:spLocks noChangeArrowheads="1"/>
            </p:cNvSpPr>
            <p:nvPr/>
          </p:nvSpPr>
          <p:spPr bwMode="auto">
            <a:xfrm>
              <a:off x="276" y="3475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baseline="-25000">
                <a:latin typeface="Times New Roman" pitchFamily="18" charset="0"/>
                <a:cs typeface="Angsana New" pitchFamily="18" charset="-34"/>
              </a:endParaRPr>
            </a:p>
          </p:txBody>
        </p:sp>
      </p:grpSp>
      <p:sp>
        <p:nvSpPr>
          <p:cNvPr id="53254" name="Text Box 33"/>
          <p:cNvSpPr txBox="1">
            <a:spLocks noChangeArrowheads="1"/>
          </p:cNvSpPr>
          <p:nvPr/>
        </p:nvSpPr>
        <p:spPr bwMode="auto">
          <a:xfrm>
            <a:off x="5943600" y="4953000"/>
            <a:ext cx="227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Efficiency =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/P</a:t>
            </a:r>
            <a:r>
              <a:rPr lang="en-US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09563" y="5318125"/>
            <a:ext cx="4795837" cy="792163"/>
            <a:chOff x="222" y="2579"/>
            <a:chExt cx="3021" cy="499"/>
          </a:xfrm>
        </p:grpSpPr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753" y="2869"/>
              <a:ext cx="922" cy="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1719" y="2869"/>
              <a:ext cx="922" cy="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Rectangle 11"/>
            <p:cNvSpPr>
              <a:spLocks noChangeArrowheads="1"/>
            </p:cNvSpPr>
            <p:nvPr/>
          </p:nvSpPr>
          <p:spPr bwMode="auto">
            <a:xfrm>
              <a:off x="1488" y="2796"/>
              <a:ext cx="452" cy="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Rectangle 12"/>
            <p:cNvSpPr>
              <a:spLocks noChangeArrowheads="1"/>
            </p:cNvSpPr>
            <p:nvPr/>
          </p:nvSpPr>
          <p:spPr bwMode="auto">
            <a:xfrm>
              <a:off x="1488" y="2982"/>
              <a:ext cx="452" cy="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Line 13"/>
            <p:cNvSpPr>
              <a:spLocks noChangeShapeType="1"/>
            </p:cNvSpPr>
            <p:nvPr/>
          </p:nvSpPr>
          <p:spPr bwMode="auto">
            <a:xfrm>
              <a:off x="1577" y="2760"/>
              <a:ext cx="0" cy="31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Line 14"/>
            <p:cNvSpPr>
              <a:spLocks noChangeShapeType="1"/>
            </p:cNvSpPr>
            <p:nvPr/>
          </p:nvSpPr>
          <p:spPr bwMode="auto">
            <a:xfrm>
              <a:off x="1825" y="2760"/>
              <a:ext cx="0" cy="31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Line 15"/>
            <p:cNvSpPr>
              <a:spLocks noChangeShapeType="1"/>
            </p:cNvSpPr>
            <p:nvPr/>
          </p:nvSpPr>
          <p:spPr bwMode="auto">
            <a:xfrm>
              <a:off x="2685" y="2920"/>
              <a:ext cx="48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Line 17"/>
            <p:cNvSpPr>
              <a:spLocks noChangeShapeType="1"/>
            </p:cNvSpPr>
            <p:nvPr/>
          </p:nvSpPr>
          <p:spPr bwMode="auto">
            <a:xfrm flipH="1">
              <a:off x="222" y="2911"/>
              <a:ext cx="48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Text Box 21"/>
            <p:cNvSpPr txBox="1">
              <a:spLocks noChangeArrowheads="1"/>
            </p:cNvSpPr>
            <p:nvPr/>
          </p:nvSpPr>
          <p:spPr bwMode="auto">
            <a:xfrm>
              <a:off x="2845" y="2579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3265" name="Text Box 25"/>
            <p:cNvSpPr txBox="1">
              <a:spLocks noChangeArrowheads="1"/>
            </p:cNvSpPr>
            <p:nvPr/>
          </p:nvSpPr>
          <p:spPr bwMode="auto">
            <a:xfrm>
              <a:off x="257" y="2596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FA06-EE24-42CE-891F-6CFB1B0ADEC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428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Strength of a Simple Lap joint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00675" y="4310063"/>
            <a:ext cx="1004888" cy="661987"/>
            <a:chOff x="3402" y="2715"/>
            <a:chExt cx="633" cy="417"/>
          </a:xfrm>
        </p:grpSpPr>
        <p:sp>
          <p:nvSpPr>
            <p:cNvPr id="54290" name="Freeform 19"/>
            <p:cNvSpPr>
              <a:spLocks/>
            </p:cNvSpPr>
            <p:nvPr/>
          </p:nvSpPr>
          <p:spPr bwMode="auto">
            <a:xfrm>
              <a:off x="3789" y="2715"/>
              <a:ext cx="246" cy="225"/>
            </a:xfrm>
            <a:custGeom>
              <a:avLst/>
              <a:gdLst>
                <a:gd name="T0" fmla="*/ 3 w 246"/>
                <a:gd name="T1" fmla="*/ 120 h 225"/>
                <a:gd name="T2" fmla="*/ 246 w 246"/>
                <a:gd name="T3" fmla="*/ 0 h 225"/>
                <a:gd name="T4" fmla="*/ 246 w 246"/>
                <a:gd name="T5" fmla="*/ 102 h 225"/>
                <a:gd name="T6" fmla="*/ 0 w 246"/>
                <a:gd name="T7" fmla="*/ 225 h 225"/>
                <a:gd name="T8" fmla="*/ 3 w 246"/>
                <a:gd name="T9" fmla="*/ 12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25"/>
                <a:gd name="T17" fmla="*/ 246 w 246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25">
                  <a:moveTo>
                    <a:pt x="3" y="120"/>
                  </a:moveTo>
                  <a:lnTo>
                    <a:pt x="246" y="0"/>
                  </a:lnTo>
                  <a:lnTo>
                    <a:pt x="246" y="102"/>
                  </a:lnTo>
                  <a:lnTo>
                    <a:pt x="0" y="225"/>
                  </a:lnTo>
                  <a:lnTo>
                    <a:pt x="3" y="12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Freeform 18"/>
            <p:cNvSpPr>
              <a:spLocks/>
            </p:cNvSpPr>
            <p:nvPr/>
          </p:nvSpPr>
          <p:spPr bwMode="auto">
            <a:xfrm>
              <a:off x="3402" y="2910"/>
              <a:ext cx="234" cy="222"/>
            </a:xfrm>
            <a:custGeom>
              <a:avLst/>
              <a:gdLst>
                <a:gd name="T0" fmla="*/ 0 w 234"/>
                <a:gd name="T1" fmla="*/ 111 h 222"/>
                <a:gd name="T2" fmla="*/ 0 w 234"/>
                <a:gd name="T3" fmla="*/ 222 h 222"/>
                <a:gd name="T4" fmla="*/ 234 w 234"/>
                <a:gd name="T5" fmla="*/ 96 h 222"/>
                <a:gd name="T6" fmla="*/ 228 w 234"/>
                <a:gd name="T7" fmla="*/ 0 h 222"/>
                <a:gd name="T8" fmla="*/ 0 w 234"/>
                <a:gd name="T9" fmla="*/ 111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222"/>
                <a:gd name="T17" fmla="*/ 234 w 234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222">
                  <a:moveTo>
                    <a:pt x="0" y="111"/>
                  </a:moveTo>
                  <a:lnTo>
                    <a:pt x="0" y="222"/>
                  </a:lnTo>
                  <a:lnTo>
                    <a:pt x="234" y="96"/>
                  </a:lnTo>
                  <a:lnTo>
                    <a:pt x="228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65" name="Freeform 17"/>
          <p:cNvSpPr>
            <a:spLocks/>
          </p:cNvSpPr>
          <p:nvPr/>
        </p:nvSpPr>
        <p:spPr bwMode="auto">
          <a:xfrm>
            <a:off x="6842125" y="2090738"/>
            <a:ext cx="223838" cy="190500"/>
          </a:xfrm>
          <a:custGeom>
            <a:avLst/>
            <a:gdLst>
              <a:gd name="T0" fmla="*/ 2147483647 w 141"/>
              <a:gd name="T1" fmla="*/ 2147483647 h 120"/>
              <a:gd name="T2" fmla="*/ 2147483647 w 141"/>
              <a:gd name="T3" fmla="*/ 2147483647 h 120"/>
              <a:gd name="T4" fmla="*/ 2147483647 w 141"/>
              <a:gd name="T5" fmla="*/ 2147483647 h 120"/>
              <a:gd name="T6" fmla="*/ 2147483647 w 141"/>
              <a:gd name="T7" fmla="*/ 2147483647 h 120"/>
              <a:gd name="T8" fmla="*/ 2147483647 w 141"/>
              <a:gd name="T9" fmla="*/ 2147483647 h 120"/>
              <a:gd name="T10" fmla="*/ 2147483647 w 141"/>
              <a:gd name="T11" fmla="*/ 2147483647 h 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1"/>
              <a:gd name="T19" fmla="*/ 0 h 120"/>
              <a:gd name="T20" fmla="*/ 141 w 141"/>
              <a:gd name="T21" fmla="*/ 120 h 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1" h="120">
                <a:moveTo>
                  <a:pt x="6" y="21"/>
                </a:moveTo>
                <a:cubicBezTo>
                  <a:pt x="12" y="5"/>
                  <a:pt x="37" y="0"/>
                  <a:pt x="59" y="3"/>
                </a:cubicBezTo>
                <a:cubicBezTo>
                  <a:pt x="81" y="6"/>
                  <a:pt x="135" y="21"/>
                  <a:pt x="138" y="39"/>
                </a:cubicBezTo>
                <a:cubicBezTo>
                  <a:pt x="141" y="57"/>
                  <a:pt x="95" y="100"/>
                  <a:pt x="76" y="110"/>
                </a:cubicBezTo>
                <a:cubicBezTo>
                  <a:pt x="57" y="120"/>
                  <a:pt x="33" y="113"/>
                  <a:pt x="23" y="101"/>
                </a:cubicBezTo>
                <a:cubicBezTo>
                  <a:pt x="13" y="89"/>
                  <a:pt x="0" y="37"/>
                  <a:pt x="6" y="21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2339975"/>
            <a:ext cx="1889125" cy="7032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39713" y="1136650"/>
            <a:ext cx="8343900" cy="2062163"/>
            <a:chOff x="151" y="716"/>
            <a:chExt cx="5256" cy="1299"/>
          </a:xfrm>
        </p:grpSpPr>
        <p:pic>
          <p:nvPicPr>
            <p:cNvPr id="542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3" y="716"/>
              <a:ext cx="4374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9" name="Text Box 7"/>
            <p:cNvSpPr txBox="1">
              <a:spLocks noChangeArrowheads="1"/>
            </p:cNvSpPr>
            <p:nvPr/>
          </p:nvSpPr>
          <p:spPr bwMode="auto">
            <a:xfrm>
              <a:off x="151" y="753"/>
              <a:ext cx="22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0000"/>
                  </a:solidFill>
                  <a:latin typeface="Tahoma" pitchFamily="34" charset="0"/>
                </a:rPr>
                <a:t>(1) </a:t>
              </a:r>
              <a:r>
                <a:rPr lang="en-US" sz="2000" b="1">
                  <a:solidFill>
                    <a:srgbClr val="990000"/>
                  </a:solidFill>
                  <a:latin typeface="Tahoma" pitchFamily="34" charset="0"/>
                </a:rPr>
                <a:t>Shearing </a:t>
              </a:r>
              <a:r>
                <a:rPr lang="en-US" b="1">
                  <a:solidFill>
                    <a:srgbClr val="990000"/>
                  </a:solidFill>
                  <a:latin typeface="Tahoma" pitchFamily="34" charset="0"/>
                </a:rPr>
                <a:t>(</a:t>
              </a:r>
              <a:r>
                <a:rPr lang="en-US" altLang="ja-JP" b="1">
                  <a:solidFill>
                    <a:srgbClr val="990000"/>
                  </a:solidFill>
                  <a:latin typeface="Tahoma" pitchFamily="34" charset="0"/>
                  <a:cs typeface="Angsana New" pitchFamily="18" charset="-34"/>
                </a:rPr>
                <a:t>at </a:t>
              </a:r>
              <a:r>
                <a:rPr lang="en-US" b="1">
                  <a:solidFill>
                    <a:srgbClr val="990000"/>
                  </a:solidFill>
                  <a:latin typeface="Tahoma" pitchFamily="34" charset="0"/>
                </a:rPr>
                <a:t>connector)</a:t>
              </a:r>
            </a:p>
          </p:txBody>
        </p:sp>
      </p:grpSp>
      <p:pic>
        <p:nvPicPr>
          <p:cNvPr id="2324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75" y="4556125"/>
            <a:ext cx="2806700" cy="5143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0988" y="3781425"/>
            <a:ext cx="8397875" cy="2792413"/>
            <a:chOff x="177" y="2382"/>
            <a:chExt cx="5290" cy="1759"/>
          </a:xfrm>
        </p:grpSpPr>
        <p:grpSp>
          <p:nvGrpSpPr>
            <p:cNvPr id="54284" name="Group 12"/>
            <p:cNvGrpSpPr>
              <a:grpSpLocks/>
            </p:cNvGrpSpPr>
            <p:nvPr/>
          </p:nvGrpSpPr>
          <p:grpSpPr bwMode="auto">
            <a:xfrm>
              <a:off x="177" y="2382"/>
              <a:ext cx="5250" cy="1470"/>
              <a:chOff x="177" y="2382"/>
              <a:chExt cx="5250" cy="1470"/>
            </a:xfrm>
          </p:grpSpPr>
          <p:pic>
            <p:nvPicPr>
              <p:cNvPr id="54286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6441" b="14882"/>
              <a:stretch>
                <a:fillRect/>
              </a:stretch>
            </p:blipFill>
            <p:spPr bwMode="auto">
              <a:xfrm>
                <a:off x="1432" y="2382"/>
                <a:ext cx="3995" cy="1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287" name="Text Box 8"/>
              <p:cNvSpPr txBox="1">
                <a:spLocks noChangeArrowheads="1"/>
              </p:cNvSpPr>
              <p:nvPr/>
            </p:nvSpPr>
            <p:spPr bwMode="auto">
              <a:xfrm>
                <a:off x="177" y="2454"/>
                <a:ext cx="21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990000"/>
                    </a:solidFill>
                    <a:latin typeface="Tahoma" pitchFamily="34" charset="0"/>
                  </a:rPr>
                  <a:t>(2) </a:t>
                </a:r>
                <a:r>
                  <a:rPr lang="en-US" sz="2000" b="1">
                    <a:solidFill>
                      <a:srgbClr val="990000"/>
                    </a:solidFill>
                    <a:latin typeface="Tahoma" pitchFamily="34" charset="0"/>
                  </a:rPr>
                  <a:t>Tearing </a:t>
                </a:r>
                <a:r>
                  <a:rPr lang="en-US" b="1">
                    <a:solidFill>
                      <a:srgbClr val="990000"/>
                    </a:solidFill>
                    <a:latin typeface="Tahoma" pitchFamily="34" charset="0"/>
                  </a:rPr>
                  <a:t>(</a:t>
                </a:r>
                <a:r>
                  <a:rPr lang="en-US" altLang="ja-JP" b="1">
                    <a:solidFill>
                      <a:srgbClr val="990000"/>
                    </a:solidFill>
                    <a:latin typeface="Tahoma" pitchFamily="34" charset="0"/>
                  </a:rPr>
                  <a:t>of </a:t>
                </a:r>
                <a:r>
                  <a:rPr lang="en-US" b="1">
                    <a:solidFill>
                      <a:srgbClr val="990000"/>
                    </a:solidFill>
                    <a:latin typeface="Tahoma" pitchFamily="34" charset="0"/>
                  </a:rPr>
                  <a:t>plate)</a:t>
                </a:r>
              </a:p>
            </p:txBody>
          </p:sp>
        </p:grpSp>
        <p:pic>
          <p:nvPicPr>
            <p:cNvPr id="54285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6" y="3928"/>
              <a:ext cx="385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8229600" y="1295400"/>
            <a:ext cx="520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3333FF"/>
                </a:solidFill>
                <a:latin typeface="Symbol" pitchFamily="18" charset="2"/>
              </a:rPr>
              <a:t>t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8059738" y="3729038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3333FF"/>
                </a:solidFill>
                <a:latin typeface="Symbol" pitchFamily="18" charset="2"/>
              </a:rPr>
              <a:t>s</a:t>
            </a:r>
            <a:r>
              <a:rPr lang="en-US" sz="4000" i="1" baseline="-2500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5" grpId="0" animBg="1"/>
      <p:bldP spid="232463" grpId="0"/>
      <p:bldP spid="232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694C-3C92-46ED-878F-298E0A6B399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7825" name="Freeform 17"/>
          <p:cNvSpPr>
            <a:spLocks/>
          </p:cNvSpPr>
          <p:nvPr/>
        </p:nvSpPr>
        <p:spPr bwMode="auto">
          <a:xfrm>
            <a:off x="7729538" y="4800600"/>
            <a:ext cx="242887" cy="257175"/>
          </a:xfrm>
          <a:custGeom>
            <a:avLst/>
            <a:gdLst>
              <a:gd name="T0" fmla="*/ 0 w 153"/>
              <a:gd name="T1" fmla="*/ 0 h 162"/>
              <a:gd name="T2" fmla="*/ 2147483647 w 153"/>
              <a:gd name="T3" fmla="*/ 2147483647 h 162"/>
              <a:gd name="T4" fmla="*/ 2147483647 w 153"/>
              <a:gd name="T5" fmla="*/ 2147483647 h 162"/>
              <a:gd name="T6" fmla="*/ 2147483647 w 153"/>
              <a:gd name="T7" fmla="*/ 2147483647 h 162"/>
              <a:gd name="T8" fmla="*/ 0 w 153"/>
              <a:gd name="T9" fmla="*/ 0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62"/>
              <a:gd name="T17" fmla="*/ 153 w 153"/>
              <a:gd name="T18" fmla="*/ 162 h 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62">
                <a:moveTo>
                  <a:pt x="0" y="0"/>
                </a:moveTo>
                <a:lnTo>
                  <a:pt x="3" y="90"/>
                </a:lnTo>
                <a:lnTo>
                  <a:pt x="153" y="162"/>
                </a:lnTo>
                <a:lnTo>
                  <a:pt x="153" y="78"/>
                </a:lnTo>
                <a:lnTo>
                  <a:pt x="0" y="0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Freeform 16"/>
          <p:cNvSpPr>
            <a:spLocks/>
          </p:cNvSpPr>
          <p:nvPr/>
        </p:nvSpPr>
        <p:spPr bwMode="auto">
          <a:xfrm>
            <a:off x="7820025" y="1547813"/>
            <a:ext cx="185738" cy="252412"/>
          </a:xfrm>
          <a:custGeom>
            <a:avLst/>
            <a:gdLst>
              <a:gd name="T0" fmla="*/ 0 w 117"/>
              <a:gd name="T1" fmla="*/ 2147483647 h 159"/>
              <a:gd name="T2" fmla="*/ 2147483647 w 117"/>
              <a:gd name="T3" fmla="*/ 2147483647 h 159"/>
              <a:gd name="T4" fmla="*/ 2147483647 w 117"/>
              <a:gd name="T5" fmla="*/ 2147483647 h 159"/>
              <a:gd name="T6" fmla="*/ 2147483647 w 117"/>
              <a:gd name="T7" fmla="*/ 0 h 159"/>
              <a:gd name="T8" fmla="*/ 0 w 117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59"/>
              <a:gd name="T17" fmla="*/ 117 w 117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59">
                <a:moveTo>
                  <a:pt x="0" y="48"/>
                </a:moveTo>
                <a:lnTo>
                  <a:pt x="3" y="159"/>
                </a:lnTo>
                <a:lnTo>
                  <a:pt x="114" y="108"/>
                </a:lnTo>
                <a:lnTo>
                  <a:pt x="117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78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682750"/>
            <a:ext cx="2387600" cy="4381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55302" name="Group 13"/>
          <p:cNvGrpSpPr>
            <a:grpSpLocks/>
          </p:cNvGrpSpPr>
          <p:nvPr/>
        </p:nvGrpSpPr>
        <p:grpSpPr bwMode="auto">
          <a:xfrm>
            <a:off x="338138" y="223838"/>
            <a:ext cx="8535987" cy="3019425"/>
            <a:chOff x="213" y="141"/>
            <a:chExt cx="5377" cy="1902"/>
          </a:xfrm>
        </p:grpSpPr>
        <p:pic>
          <p:nvPicPr>
            <p:cNvPr id="5530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12976" b="12367"/>
            <a:stretch>
              <a:fillRect/>
            </a:stretch>
          </p:blipFill>
          <p:spPr bwMode="auto">
            <a:xfrm>
              <a:off x="1727" y="267"/>
              <a:ext cx="3863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9" name="Text Box 7"/>
            <p:cNvSpPr txBox="1">
              <a:spLocks noChangeArrowheads="1"/>
            </p:cNvSpPr>
            <p:nvPr/>
          </p:nvSpPr>
          <p:spPr bwMode="auto">
            <a:xfrm>
              <a:off x="213" y="141"/>
              <a:ext cx="314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0000"/>
                  </a:solidFill>
                  <a:latin typeface="Tahoma" pitchFamily="34" charset="0"/>
                </a:rPr>
                <a:t>(3) </a:t>
              </a:r>
              <a:r>
                <a:rPr lang="en-US" sz="2000" b="1">
                  <a:solidFill>
                    <a:srgbClr val="990000"/>
                  </a:solidFill>
                  <a:latin typeface="Tahoma" pitchFamily="34" charset="0"/>
                </a:rPr>
                <a:t>Bearing/crushing </a:t>
              </a:r>
              <a:r>
                <a:rPr lang="en-US" b="1">
                  <a:solidFill>
                    <a:srgbClr val="990000"/>
                  </a:solidFill>
                  <a:latin typeface="Tahoma" pitchFamily="34" charset="0"/>
                </a:rPr>
                <a:t>(</a:t>
              </a:r>
              <a:r>
                <a:rPr lang="en-US" altLang="ja-JP" b="1">
                  <a:solidFill>
                    <a:srgbClr val="990000"/>
                  </a:solidFill>
                  <a:latin typeface="Tahoma" pitchFamily="34" charset="0"/>
                </a:rPr>
                <a:t>of </a:t>
              </a:r>
              <a:r>
                <a:rPr lang="en-US" b="1">
                  <a:solidFill>
                    <a:srgbClr val="990000"/>
                  </a:solidFill>
                  <a:latin typeface="Tahoma" pitchFamily="34" charset="0"/>
                </a:rPr>
                <a:t>plate)</a:t>
              </a:r>
            </a:p>
          </p:txBody>
        </p:sp>
        <p:pic>
          <p:nvPicPr>
            <p:cNvPr id="553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1" y="1824"/>
              <a:ext cx="370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1000" y="3505200"/>
            <a:ext cx="8305800" cy="2698750"/>
            <a:chOff x="240" y="2208"/>
            <a:chExt cx="5232" cy="1700"/>
          </a:xfrm>
        </p:grpSpPr>
        <p:pic>
          <p:nvPicPr>
            <p:cNvPr id="5530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1" y="2208"/>
              <a:ext cx="4235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284" y="2375"/>
              <a:ext cx="34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0000"/>
                  </a:solidFill>
                  <a:latin typeface="Tahoma" pitchFamily="34" charset="0"/>
                </a:rPr>
                <a:t>(4) Tearing from edges</a:t>
              </a:r>
              <a:endParaRPr lang="en-US" sz="2000" b="1">
                <a:solidFill>
                  <a:srgbClr val="990000"/>
                </a:solidFill>
                <a:latin typeface="Tahoma" pitchFamily="34" charset="0"/>
              </a:endParaRPr>
            </a:p>
          </p:txBody>
        </p:sp>
        <p:sp>
          <p:nvSpPr>
            <p:cNvPr id="55307" name="Text Box 12"/>
            <p:cNvSpPr txBox="1">
              <a:spLocks noChangeArrowheads="1"/>
            </p:cNvSpPr>
            <p:nvPr/>
          </p:nvSpPr>
          <p:spPr bwMode="auto">
            <a:xfrm>
              <a:off x="240" y="3520"/>
              <a:ext cx="523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990000"/>
                  </a:solidFill>
                  <a:latin typeface="Tahoma" pitchFamily="34" charset="0"/>
                </a:rPr>
                <a:t>Unlikely to occur </a:t>
              </a:r>
              <a:r>
                <a:rPr lang="en-US" sz="1700">
                  <a:solidFill>
                    <a:srgbClr val="990000"/>
                  </a:solidFill>
                </a:rPr>
                <a:t>if the distance from the edge of the plate to the connector is large enough (1.75-2 times the diameter of the connector).</a:t>
              </a:r>
              <a:endParaRPr lang="en-US" sz="1700"/>
            </a:p>
          </p:txBody>
        </p:sp>
      </p:grpSp>
      <p:sp>
        <p:nvSpPr>
          <p:cNvPr id="55304" name="Text Box 15"/>
          <p:cNvSpPr txBox="1">
            <a:spLocks noChangeArrowheads="1"/>
          </p:cNvSpPr>
          <p:nvPr/>
        </p:nvSpPr>
        <p:spPr bwMode="auto">
          <a:xfrm>
            <a:off x="8115300" y="125413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3333FF"/>
                </a:solidFill>
                <a:latin typeface="Symbol" pitchFamily="18" charset="2"/>
              </a:rPr>
              <a:t>s</a:t>
            </a:r>
            <a:r>
              <a:rPr lang="en-US" sz="4000" i="1" baseline="-2500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2330F-EB87-4CA1-A346-E157BC67032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520700" y="1093788"/>
            <a:ext cx="8399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3333FF"/>
                </a:solidFill>
              </a:rPr>
              <a:t>(1) Preliminary calculation: </a:t>
            </a:r>
            <a:br>
              <a:rPr lang="en-US" altLang="ja-JP">
                <a:solidFill>
                  <a:srgbClr val="3333FF"/>
                </a:solidFill>
              </a:rPr>
            </a:br>
            <a:r>
              <a:rPr lang="en-US" altLang="ja-JP">
                <a:solidFill>
                  <a:srgbClr val="3333FF"/>
                </a:solidFill>
              </a:rPr>
              <a:t>      load that can transmitted by one rivet (shear or bearing)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533400" y="2079625"/>
            <a:ext cx="759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3333FF"/>
                </a:solidFill>
              </a:rPr>
              <a:t>(2) Possible method of failure</a:t>
            </a:r>
            <a:endParaRPr lang="en-US">
              <a:solidFill>
                <a:srgbClr val="3333FF"/>
              </a:solidFill>
            </a:endParaRP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28588"/>
            <a:ext cx="6496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" y="206375"/>
            <a:ext cx="8799513" cy="2363788"/>
          </a:xfr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27F2F-B1A6-45EE-BB37-64A4E838CE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5734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025" y="2516188"/>
            <a:ext cx="6345238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Line 12"/>
          <p:cNvSpPr>
            <a:spLocks noChangeShapeType="1"/>
          </p:cNvSpPr>
          <p:nvPr/>
        </p:nvSpPr>
        <p:spPr bwMode="auto">
          <a:xfrm>
            <a:off x="7442200" y="1350963"/>
            <a:ext cx="13509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 flipV="1">
            <a:off x="830263" y="1687513"/>
            <a:ext cx="3446462" cy="14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Line 14"/>
          <p:cNvSpPr>
            <a:spLocks noChangeShapeType="1"/>
          </p:cNvSpPr>
          <p:nvPr/>
        </p:nvSpPr>
        <p:spPr bwMode="auto">
          <a:xfrm flipV="1">
            <a:off x="5402263" y="1646238"/>
            <a:ext cx="1912937" cy="14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B128A-BE95-4F3E-8B42-2AAD43971C6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3" cstate="print"/>
          <a:srcRect b="44058"/>
          <a:stretch>
            <a:fillRect/>
          </a:stretch>
        </p:blipFill>
        <p:spPr bwMode="auto">
          <a:xfrm>
            <a:off x="563563" y="2201863"/>
            <a:ext cx="8050212" cy="2339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t="59952"/>
          <a:stretch>
            <a:fillRect/>
          </a:stretch>
        </p:blipFill>
        <p:spPr bwMode="auto">
          <a:xfrm>
            <a:off x="407988" y="388938"/>
            <a:ext cx="60420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7031" name="Object 2"/>
          <p:cNvGraphicFramePr>
            <a:graphicFrameLocks noChangeAspect="1"/>
          </p:cNvGraphicFramePr>
          <p:nvPr/>
        </p:nvGraphicFramePr>
        <p:xfrm>
          <a:off x="6823075" y="96838"/>
          <a:ext cx="2116138" cy="1955800"/>
        </p:xfrm>
        <a:graphic>
          <a:graphicData uri="http://schemas.openxmlformats.org/presentationml/2006/ole">
            <p:oleObj spid="_x0000_s5122" name="Equation" r:id="rId5" imgW="1320480" imgH="1218960" progId="">
              <p:embed/>
            </p:oleObj>
          </a:graphicData>
        </a:graphic>
      </p:graphicFrame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4332288" y="295275"/>
            <a:ext cx="15906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d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= 20.5 mm</a:t>
            </a:r>
          </a:p>
        </p:txBody>
      </p:sp>
      <p:pic>
        <p:nvPicPr>
          <p:cNvPr id="257033" name="Picture 9"/>
          <p:cNvPicPr>
            <a:picLocks noChangeAspect="1" noChangeArrowheads="1"/>
          </p:cNvPicPr>
          <p:nvPr/>
        </p:nvPicPr>
        <p:blipFill>
          <a:blip r:embed="rId3" cstate="print"/>
          <a:srcRect t="55830"/>
          <a:stretch>
            <a:fillRect/>
          </a:stretch>
        </p:blipFill>
        <p:spPr bwMode="auto">
          <a:xfrm>
            <a:off x="563563" y="4654550"/>
            <a:ext cx="8050212" cy="1846263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1A3B-3654-422F-AE13-05740FF792D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8371" name="Rectangle 29"/>
          <p:cNvSpPr>
            <a:spLocks noChangeArrowheads="1"/>
          </p:cNvSpPr>
          <p:nvPr/>
        </p:nvSpPr>
        <p:spPr bwMode="auto">
          <a:xfrm>
            <a:off x="4265613" y="990600"/>
            <a:ext cx="1927225" cy="1433513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79388"/>
            <a:ext cx="35004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790575"/>
            <a:ext cx="210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 cstate="print"/>
          <a:srcRect l="1630" t="2513" r="1393" b="8958"/>
          <a:stretch>
            <a:fillRect/>
          </a:stretch>
        </p:blipFill>
        <p:spPr bwMode="auto">
          <a:xfrm>
            <a:off x="3692525" y="750888"/>
            <a:ext cx="517048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332163" y="4373563"/>
            <a:ext cx="1635125" cy="481012"/>
            <a:chOff x="2099" y="2755"/>
            <a:chExt cx="1030" cy="303"/>
          </a:xfrm>
        </p:grpSpPr>
        <p:sp>
          <p:nvSpPr>
            <p:cNvPr id="58415" name="Line 22"/>
            <p:cNvSpPr>
              <a:spLocks noChangeShapeType="1"/>
            </p:cNvSpPr>
            <p:nvPr/>
          </p:nvSpPr>
          <p:spPr bwMode="auto">
            <a:xfrm>
              <a:off x="2099" y="3058"/>
              <a:ext cx="541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Text Box 24"/>
            <p:cNvSpPr txBox="1">
              <a:spLocks noChangeArrowheads="1"/>
            </p:cNvSpPr>
            <p:nvPr/>
          </p:nvSpPr>
          <p:spPr bwMode="auto">
            <a:xfrm>
              <a:off x="2233" y="2755"/>
              <a:ext cx="8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1">
                  <a:solidFill>
                    <a:srgbClr val="3333FF"/>
                  </a:solidFill>
                  <a:latin typeface="Times New Roman" pitchFamily="18" charset="0"/>
                </a:rPr>
                <a:t>P</a:t>
              </a:r>
              <a:r>
                <a:rPr lang="en-US" sz="2000" i="1">
                  <a:solidFill>
                    <a:srgbClr val="3333FF"/>
                  </a:solidFill>
                  <a:latin typeface="Times New Roman" pitchFamily="18" charset="0"/>
                </a:rPr>
                <a:t>-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17875" y="6035675"/>
            <a:ext cx="1036638" cy="434975"/>
            <a:chOff x="2090" y="3802"/>
            <a:chExt cx="653" cy="274"/>
          </a:xfrm>
        </p:grpSpPr>
        <p:sp>
          <p:nvSpPr>
            <p:cNvPr id="58413" name="Line 23"/>
            <p:cNvSpPr>
              <a:spLocks noChangeShapeType="1"/>
            </p:cNvSpPr>
            <p:nvPr/>
          </p:nvSpPr>
          <p:spPr bwMode="auto">
            <a:xfrm>
              <a:off x="2090" y="3802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Text Box 25"/>
            <p:cNvSpPr txBox="1">
              <a:spLocks noChangeArrowheads="1"/>
            </p:cNvSpPr>
            <p:nvPr/>
          </p:nvSpPr>
          <p:spPr bwMode="auto">
            <a:xfrm>
              <a:off x="2096" y="3826"/>
              <a:ext cx="6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0" y="3413125"/>
            <a:ext cx="4826000" cy="3268663"/>
            <a:chOff x="0" y="2150"/>
            <a:chExt cx="3040" cy="2059"/>
          </a:xfrm>
        </p:grpSpPr>
        <p:sp>
          <p:nvSpPr>
            <p:cNvPr id="58393" name="Text Box 7"/>
            <p:cNvSpPr txBox="1">
              <a:spLocks noChangeArrowheads="1"/>
            </p:cNvSpPr>
            <p:nvPr/>
          </p:nvSpPr>
          <p:spPr bwMode="auto">
            <a:xfrm>
              <a:off x="18" y="2150"/>
              <a:ext cx="1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  <a:latin typeface="Tahoma" pitchFamily="34" charset="0"/>
                </a:rPr>
                <a:t>Row 1</a:t>
              </a:r>
              <a:r>
                <a:rPr lang="en-US" sz="2000">
                  <a:solidFill>
                    <a:srgbClr val="990000"/>
                  </a:solidFill>
                  <a:latin typeface="Tahoma" pitchFamily="34" charset="0"/>
                </a:rPr>
                <a:t> (has 1-rivet)</a:t>
              </a:r>
            </a:p>
          </p:txBody>
        </p:sp>
        <p:sp>
          <p:nvSpPr>
            <p:cNvPr id="58394" name="Rectangle 26"/>
            <p:cNvSpPr>
              <a:spLocks noChangeArrowheads="1"/>
            </p:cNvSpPr>
            <p:nvPr/>
          </p:nvSpPr>
          <p:spPr bwMode="auto">
            <a:xfrm>
              <a:off x="45" y="2464"/>
              <a:ext cx="2995" cy="1745"/>
            </a:xfrm>
            <a:prstGeom prst="rect">
              <a:avLst/>
            </a:prstGeom>
            <a:noFill/>
            <a:ln w="349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95" name="Group 20"/>
            <p:cNvGrpSpPr>
              <a:grpSpLocks/>
            </p:cNvGrpSpPr>
            <p:nvPr/>
          </p:nvGrpSpPr>
          <p:grpSpPr bwMode="auto">
            <a:xfrm>
              <a:off x="1550" y="3154"/>
              <a:ext cx="354" cy="54"/>
              <a:chOff x="1950" y="2569"/>
              <a:chExt cx="354" cy="54"/>
            </a:xfrm>
          </p:grpSpPr>
          <p:sp>
            <p:nvSpPr>
              <p:cNvPr id="58411" name="Line 15"/>
              <p:cNvSpPr>
                <a:spLocks noChangeShapeType="1"/>
              </p:cNvSpPr>
              <p:nvPr/>
            </p:nvSpPr>
            <p:spPr bwMode="auto">
              <a:xfrm>
                <a:off x="1977" y="2623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Rectangle 19"/>
              <p:cNvSpPr>
                <a:spLocks noChangeArrowheads="1"/>
              </p:cNvSpPr>
              <p:nvPr/>
            </p:nvSpPr>
            <p:spPr bwMode="auto">
              <a:xfrm>
                <a:off x="1950" y="2569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96" name="Group 21"/>
            <p:cNvGrpSpPr>
              <a:grpSpLocks/>
            </p:cNvGrpSpPr>
            <p:nvPr/>
          </p:nvGrpSpPr>
          <p:grpSpPr bwMode="auto">
            <a:xfrm>
              <a:off x="1524" y="3697"/>
              <a:ext cx="354" cy="65"/>
              <a:chOff x="1879" y="2872"/>
              <a:chExt cx="354" cy="65"/>
            </a:xfrm>
          </p:grpSpPr>
          <p:sp>
            <p:nvSpPr>
              <p:cNvPr id="58409" name="Line 17"/>
              <p:cNvSpPr>
                <a:spLocks noChangeShapeType="1"/>
              </p:cNvSpPr>
              <p:nvPr/>
            </p:nvSpPr>
            <p:spPr bwMode="auto">
              <a:xfrm flipH="1">
                <a:off x="1905" y="2872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0" name="Rectangle 18"/>
              <p:cNvSpPr>
                <a:spLocks noChangeArrowheads="1"/>
              </p:cNvSpPr>
              <p:nvPr/>
            </p:nvSpPr>
            <p:spPr bwMode="auto">
              <a:xfrm>
                <a:off x="1879" y="2880"/>
                <a:ext cx="354" cy="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7" name="Text Box 9"/>
            <p:cNvSpPr txBox="1">
              <a:spLocks noChangeArrowheads="1"/>
            </p:cNvSpPr>
            <p:nvPr/>
          </p:nvSpPr>
          <p:spPr bwMode="auto">
            <a:xfrm>
              <a:off x="1464" y="3293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pic>
          <p:nvPicPr>
            <p:cNvPr id="58398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8729" t="77039" r="70546" b="14580"/>
            <a:stretch>
              <a:fillRect/>
            </a:stretch>
          </p:blipFill>
          <p:spPr bwMode="auto">
            <a:xfrm>
              <a:off x="1293" y="3745"/>
              <a:ext cx="75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9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t="67126" r="70546" b="22896"/>
            <a:stretch>
              <a:fillRect/>
            </a:stretch>
          </p:blipFill>
          <p:spPr bwMode="auto">
            <a:xfrm>
              <a:off x="0" y="2691"/>
              <a:ext cx="207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0" name="Text Box 27"/>
            <p:cNvSpPr txBox="1">
              <a:spLocks noChangeArrowheads="1"/>
            </p:cNvSpPr>
            <p:nvPr/>
          </p:nvSpPr>
          <p:spPr bwMode="auto">
            <a:xfrm>
              <a:off x="81" y="2446"/>
              <a:ext cx="11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  <a:latin typeface="Tahoma" pitchFamily="34" charset="0"/>
                </a:rPr>
                <a:t>single shear</a:t>
              </a:r>
              <a:r>
                <a:rPr lang="en-US" sz="2000">
                  <a:solidFill>
                    <a:srgbClr val="990000"/>
                  </a:solidFill>
                  <a:latin typeface="Tahoma" pitchFamily="34" charset="0"/>
                </a:rPr>
                <a:t> </a:t>
              </a:r>
              <a:endParaRPr lang="en-US" sz="2000">
                <a:solidFill>
                  <a:srgbClr val="3333FF"/>
                </a:solidFill>
                <a:latin typeface="Tahoma" pitchFamily="34" charset="0"/>
              </a:endParaRPr>
            </a:p>
          </p:txBody>
        </p:sp>
        <p:sp>
          <p:nvSpPr>
            <p:cNvPr id="58401" name="Rectangle 30"/>
            <p:cNvSpPr>
              <a:spLocks noChangeArrowheads="1"/>
            </p:cNvSpPr>
            <p:nvPr/>
          </p:nvSpPr>
          <p:spPr bwMode="auto">
            <a:xfrm>
              <a:off x="1657" y="2977"/>
              <a:ext cx="151" cy="151"/>
            </a:xfrm>
            <a:prstGeom prst="rect">
              <a:avLst/>
            </a:prstGeom>
            <a:gradFill rotWithShape="1">
              <a:gsLst>
                <a:gs pos="0">
                  <a:srgbClr val="969696">
                    <a:alpha val="50000"/>
                  </a:srgbClr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9" name="Freeform 31"/>
            <p:cNvSpPr>
              <a:spLocks/>
            </p:cNvSpPr>
            <p:nvPr/>
          </p:nvSpPr>
          <p:spPr bwMode="auto">
            <a:xfrm>
              <a:off x="1593" y="2819"/>
              <a:ext cx="300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21" y="64"/>
                </a:cxn>
                <a:cxn ang="0">
                  <a:pos x="60" y="22"/>
                </a:cxn>
                <a:cxn ang="0">
                  <a:pos x="132" y="1"/>
                </a:cxn>
                <a:cxn ang="0">
                  <a:pos x="213" y="13"/>
                </a:cxn>
                <a:cxn ang="0">
                  <a:pos x="267" y="49"/>
                </a:cxn>
                <a:cxn ang="0">
                  <a:pos x="276" y="109"/>
                </a:cxn>
                <a:cxn ang="0">
                  <a:pos x="288" y="130"/>
                </a:cxn>
                <a:cxn ang="0">
                  <a:pos x="0" y="133"/>
                </a:cxn>
              </a:cxnLst>
              <a:rect l="0" t="0" r="r" b="b"/>
              <a:pathLst>
                <a:path w="300" h="133">
                  <a:moveTo>
                    <a:pt x="0" y="133"/>
                  </a:moveTo>
                  <a:cubicBezTo>
                    <a:pt x="5" y="108"/>
                    <a:pt x="11" y="83"/>
                    <a:pt x="21" y="64"/>
                  </a:cubicBezTo>
                  <a:cubicBezTo>
                    <a:pt x="31" y="45"/>
                    <a:pt x="42" y="32"/>
                    <a:pt x="60" y="22"/>
                  </a:cubicBezTo>
                  <a:cubicBezTo>
                    <a:pt x="78" y="12"/>
                    <a:pt x="107" y="2"/>
                    <a:pt x="132" y="1"/>
                  </a:cubicBezTo>
                  <a:cubicBezTo>
                    <a:pt x="157" y="0"/>
                    <a:pt x="191" y="5"/>
                    <a:pt x="213" y="13"/>
                  </a:cubicBezTo>
                  <a:cubicBezTo>
                    <a:pt x="235" y="21"/>
                    <a:pt x="257" y="33"/>
                    <a:pt x="267" y="49"/>
                  </a:cubicBezTo>
                  <a:cubicBezTo>
                    <a:pt x="277" y="65"/>
                    <a:pt x="273" y="96"/>
                    <a:pt x="276" y="109"/>
                  </a:cubicBezTo>
                  <a:cubicBezTo>
                    <a:pt x="279" y="122"/>
                    <a:pt x="300" y="124"/>
                    <a:pt x="288" y="130"/>
                  </a:cubicBezTo>
                  <a:cubicBezTo>
                    <a:pt x="288" y="130"/>
                    <a:pt x="0" y="133"/>
                    <a:pt x="0" y="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>
                    <a:alpha val="50000"/>
                  </a:srgbClr>
                </a:gs>
                <a:gs pos="50000">
                  <a:srgbClr val="969696">
                    <a:gamma/>
                    <a:shade val="46275"/>
                    <a:invGamma/>
                  </a:srgbClr>
                </a:gs>
                <a:gs pos="100000">
                  <a:srgbClr val="969696">
                    <a:alpha val="5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405" name="Rectangle 32"/>
            <p:cNvSpPr>
              <a:spLocks noChangeArrowheads="1"/>
            </p:cNvSpPr>
            <p:nvPr/>
          </p:nvSpPr>
          <p:spPr bwMode="auto">
            <a:xfrm>
              <a:off x="1639" y="3746"/>
              <a:ext cx="151" cy="81"/>
            </a:xfrm>
            <a:prstGeom prst="rect">
              <a:avLst/>
            </a:prstGeom>
            <a:gradFill rotWithShape="1">
              <a:gsLst>
                <a:gs pos="0">
                  <a:srgbClr val="969696">
                    <a:alpha val="50000"/>
                  </a:srgbClr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81" name="Freeform 33"/>
            <p:cNvSpPr>
              <a:spLocks/>
            </p:cNvSpPr>
            <p:nvPr/>
          </p:nvSpPr>
          <p:spPr bwMode="auto">
            <a:xfrm flipV="1">
              <a:off x="1566" y="3865"/>
              <a:ext cx="300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21" y="64"/>
                </a:cxn>
                <a:cxn ang="0">
                  <a:pos x="60" y="22"/>
                </a:cxn>
                <a:cxn ang="0">
                  <a:pos x="132" y="1"/>
                </a:cxn>
                <a:cxn ang="0">
                  <a:pos x="213" y="13"/>
                </a:cxn>
                <a:cxn ang="0">
                  <a:pos x="267" y="49"/>
                </a:cxn>
                <a:cxn ang="0">
                  <a:pos x="276" y="109"/>
                </a:cxn>
                <a:cxn ang="0">
                  <a:pos x="288" y="130"/>
                </a:cxn>
                <a:cxn ang="0">
                  <a:pos x="0" y="133"/>
                </a:cxn>
              </a:cxnLst>
              <a:rect l="0" t="0" r="r" b="b"/>
              <a:pathLst>
                <a:path w="300" h="133">
                  <a:moveTo>
                    <a:pt x="0" y="133"/>
                  </a:moveTo>
                  <a:cubicBezTo>
                    <a:pt x="5" y="108"/>
                    <a:pt x="11" y="83"/>
                    <a:pt x="21" y="64"/>
                  </a:cubicBezTo>
                  <a:cubicBezTo>
                    <a:pt x="31" y="45"/>
                    <a:pt x="42" y="32"/>
                    <a:pt x="60" y="22"/>
                  </a:cubicBezTo>
                  <a:cubicBezTo>
                    <a:pt x="78" y="12"/>
                    <a:pt x="107" y="2"/>
                    <a:pt x="132" y="1"/>
                  </a:cubicBezTo>
                  <a:cubicBezTo>
                    <a:pt x="157" y="0"/>
                    <a:pt x="191" y="5"/>
                    <a:pt x="213" y="13"/>
                  </a:cubicBezTo>
                  <a:cubicBezTo>
                    <a:pt x="235" y="21"/>
                    <a:pt x="257" y="33"/>
                    <a:pt x="267" y="49"/>
                  </a:cubicBezTo>
                  <a:cubicBezTo>
                    <a:pt x="277" y="65"/>
                    <a:pt x="273" y="96"/>
                    <a:pt x="276" y="109"/>
                  </a:cubicBezTo>
                  <a:cubicBezTo>
                    <a:pt x="279" y="122"/>
                    <a:pt x="300" y="124"/>
                    <a:pt x="288" y="130"/>
                  </a:cubicBezTo>
                  <a:cubicBezTo>
                    <a:pt x="288" y="130"/>
                    <a:pt x="0" y="133"/>
                    <a:pt x="0" y="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>
                    <a:alpha val="50000"/>
                  </a:srgbClr>
                </a:gs>
                <a:gs pos="50000">
                  <a:srgbClr val="969696">
                    <a:gamma/>
                    <a:shade val="46275"/>
                    <a:invGamma/>
                  </a:srgbClr>
                </a:gs>
                <a:gs pos="100000">
                  <a:srgbClr val="969696">
                    <a:alpha val="5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462588" y="4403725"/>
            <a:ext cx="3614737" cy="882650"/>
            <a:chOff x="3441" y="2774"/>
            <a:chExt cx="2277" cy="556"/>
          </a:xfrm>
        </p:grpSpPr>
        <p:sp>
          <p:nvSpPr>
            <p:cNvPr id="58379" name="Rectangle 40" descr="Dark upward diagonal"/>
            <p:cNvSpPr>
              <a:spLocks noChangeArrowheads="1"/>
            </p:cNvSpPr>
            <p:nvPr/>
          </p:nvSpPr>
          <p:spPr bwMode="auto">
            <a:xfrm>
              <a:off x="4593" y="2955"/>
              <a:ext cx="562" cy="107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Rectangle 41" descr="Dark downward diagonal"/>
            <p:cNvSpPr>
              <a:spLocks noChangeArrowheads="1"/>
            </p:cNvSpPr>
            <p:nvPr/>
          </p:nvSpPr>
          <p:spPr bwMode="auto">
            <a:xfrm>
              <a:off x="4679" y="3061"/>
              <a:ext cx="725" cy="88"/>
            </a:xfrm>
            <a:prstGeom prst="rect">
              <a:avLst/>
            </a:prstGeom>
            <a:pattFill prst="dkDn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1" name="Rectangle 42" descr="Dark upward diagonal"/>
            <p:cNvSpPr>
              <a:spLocks noChangeArrowheads="1"/>
            </p:cNvSpPr>
            <p:nvPr/>
          </p:nvSpPr>
          <p:spPr bwMode="auto">
            <a:xfrm>
              <a:off x="3739" y="2956"/>
              <a:ext cx="725" cy="106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Rectangle 43" descr="Dark downward diagonal"/>
            <p:cNvSpPr>
              <a:spLocks noChangeArrowheads="1"/>
            </p:cNvSpPr>
            <p:nvPr/>
          </p:nvSpPr>
          <p:spPr bwMode="auto">
            <a:xfrm>
              <a:off x="3988" y="3062"/>
              <a:ext cx="562" cy="94"/>
            </a:xfrm>
            <a:prstGeom prst="rect">
              <a:avLst/>
            </a:prstGeom>
            <a:pattFill prst="dkDn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Line 44"/>
            <p:cNvSpPr>
              <a:spLocks noChangeShapeType="1"/>
            </p:cNvSpPr>
            <p:nvPr/>
          </p:nvSpPr>
          <p:spPr bwMode="auto">
            <a:xfrm>
              <a:off x="5164" y="3104"/>
              <a:ext cx="554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Line 45"/>
            <p:cNvSpPr>
              <a:spLocks noChangeShapeType="1"/>
            </p:cNvSpPr>
            <p:nvPr/>
          </p:nvSpPr>
          <p:spPr bwMode="auto">
            <a:xfrm flipH="1">
              <a:off x="3441" y="3016"/>
              <a:ext cx="554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Rectangle 47"/>
            <p:cNvSpPr>
              <a:spLocks noChangeArrowheads="1"/>
            </p:cNvSpPr>
            <p:nvPr/>
          </p:nvSpPr>
          <p:spPr bwMode="auto">
            <a:xfrm>
              <a:off x="4488" y="2952"/>
              <a:ext cx="108" cy="11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96" name="AutoShape 48"/>
            <p:cNvSpPr>
              <a:spLocks noChangeArrowheads="1"/>
            </p:cNvSpPr>
            <p:nvPr/>
          </p:nvSpPr>
          <p:spPr bwMode="auto">
            <a:xfrm>
              <a:off x="4494" y="3061"/>
              <a:ext cx="222" cy="197"/>
            </a:xfrm>
            <a:custGeom>
              <a:avLst/>
              <a:gdLst>
                <a:gd name="G0" fmla="+- 903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3"/>
                <a:gd name="G18" fmla="*/ 903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903 10800 0"/>
                <a:gd name="G26" fmla="?: G9 G17 G25"/>
                <a:gd name="G27" fmla="?: G9 0 21600"/>
                <a:gd name="G28" fmla="cos 10800 0"/>
                <a:gd name="G29" fmla="sin 10800 0"/>
                <a:gd name="G30" fmla="sin 903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652 w 21600"/>
                <a:gd name="T15" fmla="*/ 10800 h 21600"/>
                <a:gd name="T16" fmla="*/ 10800 w 21600"/>
                <a:gd name="T17" fmla="*/ 11703 h 21600"/>
                <a:gd name="T18" fmla="*/ 494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703" y="10800"/>
                  </a:moveTo>
                  <a:cubicBezTo>
                    <a:pt x="11703" y="11298"/>
                    <a:pt x="11298" y="11703"/>
                    <a:pt x="10800" y="11703"/>
                  </a:cubicBezTo>
                  <a:cubicBezTo>
                    <a:pt x="10301" y="11703"/>
                    <a:pt x="9897" y="11298"/>
                    <a:pt x="9897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>
                    <a:alpha val="99001"/>
                  </a:srgbClr>
                </a:gs>
                <a:gs pos="50000">
                  <a:srgbClr val="969696">
                    <a:gamma/>
                    <a:shade val="46275"/>
                    <a:invGamma/>
                  </a:srgbClr>
                </a:gs>
                <a:gs pos="100000">
                  <a:srgbClr val="969696">
                    <a:alpha val="99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97" name="AutoShape 49"/>
            <p:cNvSpPr>
              <a:spLocks noChangeArrowheads="1"/>
            </p:cNvSpPr>
            <p:nvPr/>
          </p:nvSpPr>
          <p:spPr bwMode="auto">
            <a:xfrm flipV="1">
              <a:off x="4431" y="2854"/>
              <a:ext cx="222" cy="197"/>
            </a:xfrm>
            <a:custGeom>
              <a:avLst/>
              <a:gdLst>
                <a:gd name="G0" fmla="+- 903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3"/>
                <a:gd name="G18" fmla="*/ 903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903 10800 0"/>
                <a:gd name="G26" fmla="?: G9 G17 G25"/>
                <a:gd name="G27" fmla="?: G9 0 21600"/>
                <a:gd name="G28" fmla="cos 10800 0"/>
                <a:gd name="G29" fmla="sin 10800 0"/>
                <a:gd name="G30" fmla="sin 903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652 w 21600"/>
                <a:gd name="T15" fmla="*/ 10800 h 21600"/>
                <a:gd name="T16" fmla="*/ 10800 w 21600"/>
                <a:gd name="T17" fmla="*/ 11703 h 21600"/>
                <a:gd name="T18" fmla="*/ 494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703" y="10800"/>
                  </a:moveTo>
                  <a:cubicBezTo>
                    <a:pt x="11703" y="11298"/>
                    <a:pt x="11298" y="11703"/>
                    <a:pt x="10800" y="11703"/>
                  </a:cubicBezTo>
                  <a:cubicBezTo>
                    <a:pt x="10301" y="11703"/>
                    <a:pt x="9897" y="11298"/>
                    <a:pt x="9897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390" name="Text Box 51"/>
            <p:cNvSpPr txBox="1">
              <a:spLocks noChangeArrowheads="1"/>
            </p:cNvSpPr>
            <p:nvPr/>
          </p:nvSpPr>
          <p:spPr bwMode="auto">
            <a:xfrm>
              <a:off x="3685" y="2774"/>
              <a:ext cx="17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990000"/>
                  </a:solidFill>
                </a:rPr>
                <a:t>main plate</a:t>
              </a:r>
              <a:endParaRPr lang="en-US" sz="15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58391" name="Text Box 52"/>
            <p:cNvSpPr txBox="1">
              <a:spLocks noChangeArrowheads="1"/>
            </p:cNvSpPr>
            <p:nvPr/>
          </p:nvSpPr>
          <p:spPr bwMode="auto">
            <a:xfrm>
              <a:off x="4714" y="3128"/>
              <a:ext cx="7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990000"/>
                  </a:solidFill>
                </a:rPr>
                <a:t>cover plate</a:t>
              </a:r>
              <a:endParaRPr lang="en-US" sz="15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58392" name="Rectangle 54"/>
            <p:cNvSpPr>
              <a:spLocks noChangeArrowheads="1"/>
            </p:cNvSpPr>
            <p:nvPr/>
          </p:nvSpPr>
          <p:spPr bwMode="auto">
            <a:xfrm>
              <a:off x="4542" y="306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E4636-5589-4247-A017-C7535406054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3543300" y="1138238"/>
            <a:ext cx="1549400" cy="495300"/>
            <a:chOff x="2232" y="717"/>
            <a:chExt cx="976" cy="312"/>
          </a:xfrm>
        </p:grpSpPr>
        <p:sp>
          <p:nvSpPr>
            <p:cNvPr id="59465" name="Line 15"/>
            <p:cNvSpPr>
              <a:spLocks noChangeShapeType="1"/>
            </p:cNvSpPr>
            <p:nvPr/>
          </p:nvSpPr>
          <p:spPr bwMode="auto">
            <a:xfrm>
              <a:off x="2232" y="1029"/>
              <a:ext cx="541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6" name="Text Box 17"/>
            <p:cNvSpPr txBox="1">
              <a:spLocks noChangeArrowheads="1"/>
            </p:cNvSpPr>
            <p:nvPr/>
          </p:nvSpPr>
          <p:spPr bwMode="auto">
            <a:xfrm>
              <a:off x="2312" y="717"/>
              <a:ext cx="8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1">
                  <a:solidFill>
                    <a:srgbClr val="3333FF"/>
                  </a:solidFill>
                  <a:latin typeface="Times New Roman" pitchFamily="18" charset="0"/>
                </a:rPr>
                <a:t>P</a:t>
              </a:r>
              <a:r>
                <a:rPr lang="en-US" sz="2000" i="1">
                  <a:solidFill>
                    <a:srgbClr val="3333FF"/>
                  </a:solidFill>
                  <a:latin typeface="Times New Roman" pitchFamily="18" charset="0"/>
                </a:rPr>
                <a:t>-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3529013" y="2814638"/>
            <a:ext cx="1438275" cy="403225"/>
            <a:chOff x="2223" y="1773"/>
            <a:chExt cx="906" cy="254"/>
          </a:xfrm>
        </p:grpSpPr>
        <p:sp>
          <p:nvSpPr>
            <p:cNvPr id="59463" name="Line 16"/>
            <p:cNvSpPr>
              <a:spLocks noChangeShapeType="1"/>
            </p:cNvSpPr>
            <p:nvPr/>
          </p:nvSpPr>
          <p:spPr bwMode="auto">
            <a:xfrm>
              <a:off x="2223" y="1773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Text Box 42"/>
            <p:cNvSpPr txBox="1">
              <a:spLocks noChangeArrowheads="1"/>
            </p:cNvSpPr>
            <p:nvPr/>
          </p:nvSpPr>
          <p:spPr bwMode="auto">
            <a:xfrm>
              <a:off x="2233" y="1777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3543300" y="4162425"/>
            <a:ext cx="1549400" cy="495300"/>
            <a:chOff x="2232" y="2622"/>
            <a:chExt cx="976" cy="312"/>
          </a:xfrm>
        </p:grpSpPr>
        <p:sp>
          <p:nvSpPr>
            <p:cNvPr id="59461" name="Line 51"/>
            <p:cNvSpPr>
              <a:spLocks noChangeShapeType="1"/>
            </p:cNvSpPr>
            <p:nvPr/>
          </p:nvSpPr>
          <p:spPr bwMode="auto">
            <a:xfrm>
              <a:off x="2232" y="2934"/>
              <a:ext cx="541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2" name="Text Box 53"/>
            <p:cNvSpPr txBox="1">
              <a:spLocks noChangeArrowheads="1"/>
            </p:cNvSpPr>
            <p:nvPr/>
          </p:nvSpPr>
          <p:spPr bwMode="auto">
            <a:xfrm>
              <a:off x="2312" y="2622"/>
              <a:ext cx="8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1">
                  <a:solidFill>
                    <a:srgbClr val="3333FF"/>
                  </a:solidFill>
                  <a:latin typeface="Times New Roman" pitchFamily="18" charset="0"/>
                </a:rPr>
                <a:t>P</a:t>
              </a:r>
              <a:r>
                <a:rPr lang="en-US" sz="2000" i="1">
                  <a:solidFill>
                    <a:srgbClr val="3333FF"/>
                  </a:solidFill>
                  <a:latin typeface="Times New Roman" pitchFamily="18" charset="0"/>
                </a:rPr>
                <a:t>-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3529013" y="5838825"/>
            <a:ext cx="1438275" cy="403225"/>
            <a:chOff x="2223" y="3678"/>
            <a:chExt cx="906" cy="254"/>
          </a:xfrm>
        </p:grpSpPr>
        <p:sp>
          <p:nvSpPr>
            <p:cNvPr id="59459" name="Line 52"/>
            <p:cNvSpPr>
              <a:spLocks noChangeShapeType="1"/>
            </p:cNvSpPr>
            <p:nvPr/>
          </p:nvSpPr>
          <p:spPr bwMode="auto">
            <a:xfrm>
              <a:off x="2223" y="3678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0" name="Text Box 61"/>
            <p:cNvSpPr txBox="1">
              <a:spLocks noChangeArrowheads="1"/>
            </p:cNvSpPr>
            <p:nvPr/>
          </p:nvSpPr>
          <p:spPr bwMode="auto">
            <a:xfrm>
              <a:off x="2233" y="3682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</p:grpSp>
      <p:sp>
        <p:nvSpPr>
          <p:cNvPr id="59399" name="Text Box 63"/>
          <p:cNvSpPr txBox="1">
            <a:spLocks noChangeArrowheads="1"/>
          </p:cNvSpPr>
          <p:nvPr/>
        </p:nvSpPr>
        <p:spPr bwMode="auto">
          <a:xfrm>
            <a:off x="252413" y="233363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990000"/>
                </a:solidFill>
                <a:latin typeface="Tahoma" pitchFamily="34" charset="0"/>
              </a:rPr>
              <a:t>Row 1</a:t>
            </a: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 (has 1-rivet)</a:t>
            </a:r>
          </a:p>
        </p:txBody>
      </p:sp>
      <p:sp>
        <p:nvSpPr>
          <p:cNvPr id="259136" name="Text Box 64"/>
          <p:cNvSpPr txBox="1">
            <a:spLocks noChangeArrowheads="1"/>
          </p:cNvSpPr>
          <p:nvPr/>
        </p:nvSpPr>
        <p:spPr bwMode="auto">
          <a:xfrm>
            <a:off x="5767388" y="5248275"/>
            <a:ext cx="2700337" cy="854075"/>
          </a:xfrm>
          <a:prstGeom prst="rect">
            <a:avLst/>
          </a:prstGeom>
          <a:noFill/>
          <a:ln w="3175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Hence strength of </a:t>
            </a:r>
            <a:r>
              <a:rPr lang="en-US">
                <a:solidFill>
                  <a:srgbClr val="3333FF"/>
                </a:solidFill>
              </a:rPr>
              <a:t>row-1</a:t>
            </a:r>
            <a:r>
              <a:rPr lang="en-US">
                <a:solidFill>
                  <a:srgbClr val="990000"/>
                </a:solidFill>
              </a:rPr>
              <a:t> is </a:t>
            </a:r>
            <a:r>
              <a:rPr lang="en-US">
                <a:solidFill>
                  <a:srgbClr val="990000"/>
                </a:solidFill>
                <a:latin typeface="Times New Roman" pitchFamily="18" charset="0"/>
              </a:rPr>
              <a:t>19.8 kN</a:t>
            </a:r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434013" y="477838"/>
            <a:ext cx="3514725" cy="882650"/>
            <a:chOff x="3423" y="301"/>
            <a:chExt cx="2214" cy="556"/>
          </a:xfrm>
        </p:grpSpPr>
        <p:sp>
          <p:nvSpPr>
            <p:cNvPr id="59444" name="Rectangle 30" descr="Dark upward diagonal"/>
            <p:cNvSpPr>
              <a:spLocks noChangeArrowheads="1"/>
            </p:cNvSpPr>
            <p:nvPr/>
          </p:nvSpPr>
          <p:spPr bwMode="auto">
            <a:xfrm>
              <a:off x="4575" y="482"/>
              <a:ext cx="562" cy="107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Rectangle 31" descr="Dark downward diagonal"/>
            <p:cNvSpPr>
              <a:spLocks noChangeArrowheads="1"/>
            </p:cNvSpPr>
            <p:nvPr/>
          </p:nvSpPr>
          <p:spPr bwMode="auto">
            <a:xfrm>
              <a:off x="4598" y="588"/>
              <a:ext cx="725" cy="88"/>
            </a:xfrm>
            <a:prstGeom prst="rect">
              <a:avLst/>
            </a:prstGeom>
            <a:pattFill prst="dkDn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6" name="Rectangle 32" descr="Dark upward diagonal"/>
            <p:cNvSpPr>
              <a:spLocks noChangeArrowheads="1"/>
            </p:cNvSpPr>
            <p:nvPr/>
          </p:nvSpPr>
          <p:spPr bwMode="auto">
            <a:xfrm>
              <a:off x="3721" y="483"/>
              <a:ext cx="646" cy="106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7" name="Rectangle 33" descr="Dark downward diagonal"/>
            <p:cNvSpPr>
              <a:spLocks noChangeArrowheads="1"/>
            </p:cNvSpPr>
            <p:nvPr/>
          </p:nvSpPr>
          <p:spPr bwMode="auto">
            <a:xfrm>
              <a:off x="3907" y="589"/>
              <a:ext cx="562" cy="94"/>
            </a:xfrm>
            <a:prstGeom prst="rect">
              <a:avLst/>
            </a:prstGeom>
            <a:pattFill prst="dkDn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8" name="Line 34"/>
            <p:cNvSpPr>
              <a:spLocks noChangeShapeType="1"/>
            </p:cNvSpPr>
            <p:nvPr/>
          </p:nvSpPr>
          <p:spPr bwMode="auto">
            <a:xfrm>
              <a:off x="5083" y="631"/>
              <a:ext cx="554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Line 35"/>
            <p:cNvSpPr>
              <a:spLocks noChangeShapeType="1"/>
            </p:cNvSpPr>
            <p:nvPr/>
          </p:nvSpPr>
          <p:spPr bwMode="auto">
            <a:xfrm flipH="1">
              <a:off x="3423" y="543"/>
              <a:ext cx="554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50" name="Group 65"/>
            <p:cNvGrpSpPr>
              <a:grpSpLocks/>
            </p:cNvGrpSpPr>
            <p:nvPr/>
          </p:nvGrpSpPr>
          <p:grpSpPr bwMode="auto">
            <a:xfrm>
              <a:off x="4413" y="381"/>
              <a:ext cx="222" cy="404"/>
              <a:chOff x="691" y="1326"/>
              <a:chExt cx="275" cy="598"/>
            </a:xfrm>
          </p:grpSpPr>
          <p:sp>
            <p:nvSpPr>
              <p:cNvPr id="59454" name="Rectangle 66"/>
              <p:cNvSpPr>
                <a:spLocks noChangeArrowheads="1"/>
              </p:cNvSpPr>
              <p:nvPr/>
            </p:nvSpPr>
            <p:spPr bwMode="auto">
              <a:xfrm>
                <a:off x="762" y="1471"/>
                <a:ext cx="133" cy="310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139" name="AutoShape 67"/>
              <p:cNvSpPr>
                <a:spLocks noChangeArrowheads="1"/>
              </p:cNvSpPr>
              <p:nvPr/>
            </p:nvSpPr>
            <p:spPr bwMode="auto">
              <a:xfrm>
                <a:off x="691" y="1633"/>
                <a:ext cx="275" cy="291"/>
              </a:xfrm>
              <a:custGeom>
                <a:avLst/>
                <a:gdLst>
                  <a:gd name="G0" fmla="+- 903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03"/>
                  <a:gd name="G18" fmla="*/ 903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903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903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652 w 21600"/>
                  <a:gd name="T15" fmla="*/ 10800 h 21600"/>
                  <a:gd name="T16" fmla="*/ 10800 w 21600"/>
                  <a:gd name="T17" fmla="*/ 11703 h 21600"/>
                  <a:gd name="T18" fmla="*/ 4948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703" y="10800"/>
                    </a:moveTo>
                    <a:cubicBezTo>
                      <a:pt x="11703" y="11298"/>
                      <a:pt x="11298" y="11703"/>
                      <a:pt x="10800" y="11703"/>
                    </a:cubicBezTo>
                    <a:cubicBezTo>
                      <a:pt x="10301" y="11703"/>
                      <a:pt x="9897" y="11298"/>
                      <a:pt x="9897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99001"/>
                    </a:srgbClr>
                  </a:gs>
                  <a:gs pos="5000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>
                      <a:alpha val="99001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9140" name="AutoShape 68"/>
              <p:cNvSpPr>
                <a:spLocks noChangeArrowheads="1"/>
              </p:cNvSpPr>
              <p:nvPr/>
            </p:nvSpPr>
            <p:spPr bwMode="auto">
              <a:xfrm flipV="1">
                <a:off x="691" y="1326"/>
                <a:ext cx="275" cy="292"/>
              </a:xfrm>
              <a:custGeom>
                <a:avLst/>
                <a:gdLst>
                  <a:gd name="G0" fmla="+- 903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03"/>
                  <a:gd name="G18" fmla="*/ 903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903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903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652 w 21600"/>
                  <a:gd name="T15" fmla="*/ 10800 h 21600"/>
                  <a:gd name="T16" fmla="*/ 10800 w 21600"/>
                  <a:gd name="T17" fmla="*/ 11703 h 21600"/>
                  <a:gd name="T18" fmla="*/ 4948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703" y="10800"/>
                    </a:moveTo>
                    <a:cubicBezTo>
                      <a:pt x="11703" y="11298"/>
                      <a:pt x="11298" y="11703"/>
                      <a:pt x="10800" y="11703"/>
                    </a:cubicBezTo>
                    <a:cubicBezTo>
                      <a:pt x="10301" y="11703"/>
                      <a:pt x="9897" y="11298"/>
                      <a:pt x="9897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9451" name="Freeform 72"/>
            <p:cNvSpPr>
              <a:spLocks/>
            </p:cNvSpPr>
            <p:nvPr/>
          </p:nvSpPr>
          <p:spPr bwMode="auto">
            <a:xfrm>
              <a:off x="4584" y="423"/>
              <a:ext cx="129" cy="207"/>
            </a:xfrm>
            <a:custGeom>
              <a:avLst/>
              <a:gdLst>
                <a:gd name="T0" fmla="*/ 3 w 129"/>
                <a:gd name="T1" fmla="*/ 75 h 207"/>
                <a:gd name="T2" fmla="*/ 66 w 129"/>
                <a:gd name="T3" fmla="*/ 0 h 207"/>
                <a:gd name="T4" fmla="*/ 54 w 129"/>
                <a:gd name="T5" fmla="*/ 66 h 207"/>
                <a:gd name="T6" fmla="*/ 126 w 129"/>
                <a:gd name="T7" fmla="*/ 42 h 207"/>
                <a:gd name="T8" fmla="*/ 72 w 129"/>
                <a:gd name="T9" fmla="*/ 102 h 207"/>
                <a:gd name="T10" fmla="*/ 129 w 129"/>
                <a:gd name="T11" fmla="*/ 114 h 207"/>
                <a:gd name="T12" fmla="*/ 69 w 129"/>
                <a:gd name="T13" fmla="*/ 126 h 207"/>
                <a:gd name="T14" fmla="*/ 93 w 129"/>
                <a:gd name="T15" fmla="*/ 207 h 207"/>
                <a:gd name="T16" fmla="*/ 39 w 129"/>
                <a:gd name="T17" fmla="*/ 150 h 207"/>
                <a:gd name="T18" fmla="*/ 36 w 129"/>
                <a:gd name="T19" fmla="*/ 201 h 207"/>
                <a:gd name="T20" fmla="*/ 0 w 129"/>
                <a:gd name="T21" fmla="*/ 153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207"/>
                <a:gd name="T35" fmla="*/ 129 w 129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207">
                  <a:moveTo>
                    <a:pt x="3" y="75"/>
                  </a:moveTo>
                  <a:lnTo>
                    <a:pt x="66" y="0"/>
                  </a:lnTo>
                  <a:lnTo>
                    <a:pt x="54" y="66"/>
                  </a:lnTo>
                  <a:lnTo>
                    <a:pt x="126" y="42"/>
                  </a:lnTo>
                  <a:lnTo>
                    <a:pt x="72" y="102"/>
                  </a:lnTo>
                  <a:lnTo>
                    <a:pt x="129" y="114"/>
                  </a:lnTo>
                  <a:lnTo>
                    <a:pt x="69" y="126"/>
                  </a:lnTo>
                  <a:lnTo>
                    <a:pt x="93" y="207"/>
                  </a:lnTo>
                  <a:lnTo>
                    <a:pt x="39" y="150"/>
                  </a:lnTo>
                  <a:lnTo>
                    <a:pt x="36" y="201"/>
                  </a:lnTo>
                  <a:lnTo>
                    <a:pt x="0" y="15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Text Box 73"/>
            <p:cNvSpPr txBox="1">
              <a:spLocks noChangeArrowheads="1"/>
            </p:cNvSpPr>
            <p:nvPr/>
          </p:nvSpPr>
          <p:spPr bwMode="auto">
            <a:xfrm>
              <a:off x="3667" y="301"/>
              <a:ext cx="17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990000"/>
                  </a:solidFill>
                </a:rPr>
                <a:t>main plate</a:t>
              </a:r>
              <a:endParaRPr lang="en-US" sz="15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59453" name="Text Box 74"/>
            <p:cNvSpPr txBox="1">
              <a:spLocks noChangeArrowheads="1"/>
            </p:cNvSpPr>
            <p:nvPr/>
          </p:nvSpPr>
          <p:spPr bwMode="auto">
            <a:xfrm>
              <a:off x="4633" y="655"/>
              <a:ext cx="7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990000"/>
                  </a:solidFill>
                </a:rPr>
                <a:t>cover plate</a:t>
              </a:r>
              <a:endParaRPr lang="en-US" sz="15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5294313" y="3641725"/>
            <a:ext cx="3514725" cy="882650"/>
            <a:chOff x="3335" y="2294"/>
            <a:chExt cx="2214" cy="556"/>
          </a:xfrm>
        </p:grpSpPr>
        <p:sp>
          <p:nvSpPr>
            <p:cNvPr id="59429" name="Rectangle 77" descr="Dark upward diagonal"/>
            <p:cNvSpPr>
              <a:spLocks noChangeArrowheads="1"/>
            </p:cNvSpPr>
            <p:nvPr/>
          </p:nvSpPr>
          <p:spPr bwMode="auto">
            <a:xfrm>
              <a:off x="4487" y="2475"/>
              <a:ext cx="562" cy="107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Rectangle 78" descr="Dark downward diagonal"/>
            <p:cNvSpPr>
              <a:spLocks noChangeArrowheads="1"/>
            </p:cNvSpPr>
            <p:nvPr/>
          </p:nvSpPr>
          <p:spPr bwMode="auto">
            <a:xfrm>
              <a:off x="4555" y="2581"/>
              <a:ext cx="680" cy="88"/>
            </a:xfrm>
            <a:prstGeom prst="rect">
              <a:avLst/>
            </a:prstGeom>
            <a:pattFill prst="dkDn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Rectangle 79" descr="Dark upward diagonal"/>
            <p:cNvSpPr>
              <a:spLocks noChangeArrowheads="1"/>
            </p:cNvSpPr>
            <p:nvPr/>
          </p:nvSpPr>
          <p:spPr bwMode="auto">
            <a:xfrm>
              <a:off x="3633" y="2476"/>
              <a:ext cx="725" cy="106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80" descr="Dark downward diagonal"/>
            <p:cNvSpPr>
              <a:spLocks noChangeArrowheads="1"/>
            </p:cNvSpPr>
            <p:nvPr/>
          </p:nvSpPr>
          <p:spPr bwMode="auto">
            <a:xfrm>
              <a:off x="3819" y="2582"/>
              <a:ext cx="562" cy="94"/>
            </a:xfrm>
            <a:prstGeom prst="rect">
              <a:avLst/>
            </a:prstGeom>
            <a:pattFill prst="dkDn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Line 81"/>
            <p:cNvSpPr>
              <a:spLocks noChangeShapeType="1"/>
            </p:cNvSpPr>
            <p:nvPr/>
          </p:nvSpPr>
          <p:spPr bwMode="auto">
            <a:xfrm>
              <a:off x="4995" y="2624"/>
              <a:ext cx="554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Line 82"/>
            <p:cNvSpPr>
              <a:spLocks noChangeShapeType="1"/>
            </p:cNvSpPr>
            <p:nvPr/>
          </p:nvSpPr>
          <p:spPr bwMode="auto">
            <a:xfrm flipH="1">
              <a:off x="3335" y="2536"/>
              <a:ext cx="554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35" name="Group 83"/>
            <p:cNvGrpSpPr>
              <a:grpSpLocks/>
            </p:cNvGrpSpPr>
            <p:nvPr/>
          </p:nvGrpSpPr>
          <p:grpSpPr bwMode="auto">
            <a:xfrm>
              <a:off x="4325" y="2374"/>
              <a:ext cx="222" cy="404"/>
              <a:chOff x="691" y="1326"/>
              <a:chExt cx="275" cy="598"/>
            </a:xfrm>
          </p:grpSpPr>
          <p:sp>
            <p:nvSpPr>
              <p:cNvPr id="59439" name="Rectangle 84"/>
              <p:cNvSpPr>
                <a:spLocks noChangeArrowheads="1"/>
              </p:cNvSpPr>
              <p:nvPr/>
            </p:nvSpPr>
            <p:spPr bwMode="auto">
              <a:xfrm>
                <a:off x="762" y="1471"/>
                <a:ext cx="133" cy="310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157" name="AutoShape 85"/>
              <p:cNvSpPr>
                <a:spLocks noChangeArrowheads="1"/>
              </p:cNvSpPr>
              <p:nvPr/>
            </p:nvSpPr>
            <p:spPr bwMode="auto">
              <a:xfrm>
                <a:off x="691" y="1633"/>
                <a:ext cx="275" cy="291"/>
              </a:xfrm>
              <a:custGeom>
                <a:avLst/>
                <a:gdLst>
                  <a:gd name="G0" fmla="+- 903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03"/>
                  <a:gd name="G18" fmla="*/ 903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903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903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652 w 21600"/>
                  <a:gd name="T15" fmla="*/ 10800 h 21600"/>
                  <a:gd name="T16" fmla="*/ 10800 w 21600"/>
                  <a:gd name="T17" fmla="*/ 11703 h 21600"/>
                  <a:gd name="T18" fmla="*/ 4948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703" y="10800"/>
                    </a:moveTo>
                    <a:cubicBezTo>
                      <a:pt x="11703" y="11298"/>
                      <a:pt x="11298" y="11703"/>
                      <a:pt x="10800" y="11703"/>
                    </a:cubicBezTo>
                    <a:cubicBezTo>
                      <a:pt x="10301" y="11703"/>
                      <a:pt x="9897" y="11298"/>
                      <a:pt x="9897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99001"/>
                    </a:srgbClr>
                  </a:gs>
                  <a:gs pos="5000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>
                      <a:alpha val="99001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9158" name="AutoShape 86"/>
              <p:cNvSpPr>
                <a:spLocks noChangeArrowheads="1"/>
              </p:cNvSpPr>
              <p:nvPr/>
            </p:nvSpPr>
            <p:spPr bwMode="auto">
              <a:xfrm flipV="1">
                <a:off x="691" y="1326"/>
                <a:ext cx="275" cy="292"/>
              </a:xfrm>
              <a:custGeom>
                <a:avLst/>
                <a:gdLst>
                  <a:gd name="G0" fmla="+- 903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03"/>
                  <a:gd name="G18" fmla="*/ 903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903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903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652 w 21600"/>
                  <a:gd name="T15" fmla="*/ 10800 h 21600"/>
                  <a:gd name="T16" fmla="*/ 10800 w 21600"/>
                  <a:gd name="T17" fmla="*/ 11703 h 21600"/>
                  <a:gd name="T18" fmla="*/ 4948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703" y="10800"/>
                    </a:moveTo>
                    <a:cubicBezTo>
                      <a:pt x="11703" y="11298"/>
                      <a:pt x="11298" y="11703"/>
                      <a:pt x="10800" y="11703"/>
                    </a:cubicBezTo>
                    <a:cubicBezTo>
                      <a:pt x="10301" y="11703"/>
                      <a:pt x="9897" y="11298"/>
                      <a:pt x="9897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9436" name="Freeform 87"/>
            <p:cNvSpPr>
              <a:spLocks/>
            </p:cNvSpPr>
            <p:nvPr/>
          </p:nvSpPr>
          <p:spPr bwMode="auto">
            <a:xfrm flipH="1" flipV="1">
              <a:off x="4240" y="2544"/>
              <a:ext cx="129" cy="207"/>
            </a:xfrm>
            <a:custGeom>
              <a:avLst/>
              <a:gdLst>
                <a:gd name="T0" fmla="*/ 3 w 129"/>
                <a:gd name="T1" fmla="*/ 75 h 207"/>
                <a:gd name="T2" fmla="*/ 66 w 129"/>
                <a:gd name="T3" fmla="*/ 0 h 207"/>
                <a:gd name="T4" fmla="*/ 54 w 129"/>
                <a:gd name="T5" fmla="*/ 66 h 207"/>
                <a:gd name="T6" fmla="*/ 126 w 129"/>
                <a:gd name="T7" fmla="*/ 42 h 207"/>
                <a:gd name="T8" fmla="*/ 72 w 129"/>
                <a:gd name="T9" fmla="*/ 102 h 207"/>
                <a:gd name="T10" fmla="*/ 129 w 129"/>
                <a:gd name="T11" fmla="*/ 114 h 207"/>
                <a:gd name="T12" fmla="*/ 69 w 129"/>
                <a:gd name="T13" fmla="*/ 126 h 207"/>
                <a:gd name="T14" fmla="*/ 93 w 129"/>
                <a:gd name="T15" fmla="*/ 207 h 207"/>
                <a:gd name="T16" fmla="*/ 39 w 129"/>
                <a:gd name="T17" fmla="*/ 150 h 207"/>
                <a:gd name="T18" fmla="*/ 36 w 129"/>
                <a:gd name="T19" fmla="*/ 201 h 207"/>
                <a:gd name="T20" fmla="*/ 0 w 129"/>
                <a:gd name="T21" fmla="*/ 153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207"/>
                <a:gd name="T35" fmla="*/ 129 w 129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207">
                  <a:moveTo>
                    <a:pt x="3" y="75"/>
                  </a:moveTo>
                  <a:lnTo>
                    <a:pt x="66" y="0"/>
                  </a:lnTo>
                  <a:lnTo>
                    <a:pt x="54" y="66"/>
                  </a:lnTo>
                  <a:lnTo>
                    <a:pt x="126" y="42"/>
                  </a:lnTo>
                  <a:lnTo>
                    <a:pt x="72" y="102"/>
                  </a:lnTo>
                  <a:lnTo>
                    <a:pt x="129" y="114"/>
                  </a:lnTo>
                  <a:lnTo>
                    <a:pt x="69" y="126"/>
                  </a:lnTo>
                  <a:lnTo>
                    <a:pt x="93" y="207"/>
                  </a:lnTo>
                  <a:lnTo>
                    <a:pt x="39" y="150"/>
                  </a:lnTo>
                  <a:lnTo>
                    <a:pt x="36" y="201"/>
                  </a:lnTo>
                  <a:lnTo>
                    <a:pt x="0" y="15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Text Box 88"/>
            <p:cNvSpPr txBox="1">
              <a:spLocks noChangeArrowheads="1"/>
            </p:cNvSpPr>
            <p:nvPr/>
          </p:nvSpPr>
          <p:spPr bwMode="auto">
            <a:xfrm>
              <a:off x="3579" y="2294"/>
              <a:ext cx="17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990000"/>
                  </a:solidFill>
                </a:rPr>
                <a:t>main plate</a:t>
              </a:r>
              <a:endParaRPr lang="en-US" sz="15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59438" name="Text Box 89"/>
            <p:cNvSpPr txBox="1">
              <a:spLocks noChangeArrowheads="1"/>
            </p:cNvSpPr>
            <p:nvPr/>
          </p:nvSpPr>
          <p:spPr bwMode="auto">
            <a:xfrm>
              <a:off x="4545" y="2648"/>
              <a:ext cx="7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990000"/>
                  </a:solidFill>
                </a:rPr>
                <a:t>cover plate</a:t>
              </a:r>
              <a:endParaRPr lang="en-US" sz="15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11138" y="661988"/>
            <a:ext cx="4826000" cy="2798762"/>
            <a:chOff x="133" y="417"/>
            <a:chExt cx="3040" cy="1763"/>
          </a:xfrm>
        </p:grpSpPr>
        <p:sp>
          <p:nvSpPr>
            <p:cNvPr id="59417" name="Rectangle 5"/>
            <p:cNvSpPr>
              <a:spLocks noChangeArrowheads="1"/>
            </p:cNvSpPr>
            <p:nvPr/>
          </p:nvSpPr>
          <p:spPr bwMode="auto">
            <a:xfrm>
              <a:off x="178" y="435"/>
              <a:ext cx="2995" cy="1745"/>
            </a:xfrm>
            <a:prstGeom prst="rect">
              <a:avLst/>
            </a:prstGeom>
            <a:noFill/>
            <a:ln w="349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418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l="18729" t="77039" r="70546" b="20204"/>
            <a:stretch>
              <a:fillRect/>
            </a:stretch>
          </p:blipFill>
          <p:spPr bwMode="auto">
            <a:xfrm>
              <a:off x="1426" y="1716"/>
              <a:ext cx="7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9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73143" r="70546" b="22896"/>
            <a:stretch>
              <a:fillRect/>
            </a:stretch>
          </p:blipFill>
          <p:spPr bwMode="auto">
            <a:xfrm>
              <a:off x="133" y="937"/>
              <a:ext cx="20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0" name="Text Box 19"/>
            <p:cNvSpPr txBox="1">
              <a:spLocks noChangeArrowheads="1"/>
            </p:cNvSpPr>
            <p:nvPr/>
          </p:nvSpPr>
          <p:spPr bwMode="auto">
            <a:xfrm>
              <a:off x="214" y="417"/>
              <a:ext cx="22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</a:rPr>
                <a:t>crush in the main plate</a:t>
              </a:r>
            </a:p>
          </p:txBody>
        </p:sp>
        <p:sp>
          <p:nvSpPr>
            <p:cNvPr id="59421" name="Rectangle 23"/>
            <p:cNvSpPr>
              <a:spLocks noChangeArrowheads="1"/>
            </p:cNvSpPr>
            <p:nvPr/>
          </p:nvSpPr>
          <p:spPr bwMode="auto">
            <a:xfrm>
              <a:off x="1790" y="886"/>
              <a:ext cx="133" cy="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Line 24"/>
            <p:cNvSpPr>
              <a:spLocks noChangeShapeType="1"/>
            </p:cNvSpPr>
            <p:nvPr/>
          </p:nvSpPr>
          <p:spPr bwMode="auto">
            <a:xfrm>
              <a:off x="1594" y="1020"/>
              <a:ext cx="36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Text Box 12"/>
            <p:cNvSpPr txBox="1">
              <a:spLocks noChangeArrowheads="1"/>
            </p:cNvSpPr>
            <p:nvPr/>
          </p:nvSpPr>
          <p:spPr bwMode="auto">
            <a:xfrm>
              <a:off x="1463" y="670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59424" name="Rectangle 39"/>
            <p:cNvSpPr>
              <a:spLocks noChangeArrowheads="1"/>
            </p:cNvSpPr>
            <p:nvPr/>
          </p:nvSpPr>
          <p:spPr bwMode="auto">
            <a:xfrm>
              <a:off x="1781" y="1612"/>
              <a:ext cx="133" cy="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Line 40"/>
            <p:cNvSpPr>
              <a:spLocks noChangeShapeType="1"/>
            </p:cNvSpPr>
            <p:nvPr/>
          </p:nvSpPr>
          <p:spPr bwMode="auto">
            <a:xfrm flipH="1">
              <a:off x="1761" y="1767"/>
              <a:ext cx="328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Text Box 41"/>
            <p:cNvSpPr txBox="1">
              <a:spLocks noChangeArrowheads="1"/>
            </p:cNvSpPr>
            <p:nvPr/>
          </p:nvSpPr>
          <p:spPr bwMode="auto">
            <a:xfrm>
              <a:off x="1596" y="1450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59427" name="Text Box 44"/>
            <p:cNvSpPr txBox="1">
              <a:spLocks noChangeArrowheads="1"/>
            </p:cNvSpPr>
            <p:nvPr/>
          </p:nvSpPr>
          <p:spPr bwMode="auto">
            <a:xfrm>
              <a:off x="265" y="699"/>
              <a:ext cx="28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b="1" i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9428" name="Freeform 91"/>
            <p:cNvSpPr>
              <a:spLocks/>
            </p:cNvSpPr>
            <p:nvPr/>
          </p:nvSpPr>
          <p:spPr bwMode="auto">
            <a:xfrm>
              <a:off x="1926" y="903"/>
              <a:ext cx="105" cy="258"/>
            </a:xfrm>
            <a:custGeom>
              <a:avLst/>
              <a:gdLst>
                <a:gd name="T0" fmla="*/ 3 w 105"/>
                <a:gd name="T1" fmla="*/ 33 h 258"/>
                <a:gd name="T2" fmla="*/ 54 w 105"/>
                <a:gd name="T3" fmla="*/ 0 h 258"/>
                <a:gd name="T4" fmla="*/ 51 w 105"/>
                <a:gd name="T5" fmla="*/ 36 h 258"/>
                <a:gd name="T6" fmla="*/ 105 w 105"/>
                <a:gd name="T7" fmla="*/ 39 h 258"/>
                <a:gd name="T8" fmla="*/ 60 w 105"/>
                <a:gd name="T9" fmla="*/ 87 h 258"/>
                <a:gd name="T10" fmla="*/ 105 w 105"/>
                <a:gd name="T11" fmla="*/ 114 h 258"/>
                <a:gd name="T12" fmla="*/ 69 w 105"/>
                <a:gd name="T13" fmla="*/ 144 h 258"/>
                <a:gd name="T14" fmla="*/ 102 w 105"/>
                <a:gd name="T15" fmla="*/ 198 h 258"/>
                <a:gd name="T16" fmla="*/ 51 w 105"/>
                <a:gd name="T17" fmla="*/ 183 h 258"/>
                <a:gd name="T18" fmla="*/ 75 w 105"/>
                <a:gd name="T19" fmla="*/ 258 h 258"/>
                <a:gd name="T20" fmla="*/ 0 w 105"/>
                <a:gd name="T21" fmla="*/ 219 h 258"/>
                <a:gd name="T22" fmla="*/ 3 w 105"/>
                <a:gd name="T23" fmla="*/ 33 h 2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258"/>
                <a:gd name="T38" fmla="*/ 105 w 105"/>
                <a:gd name="T39" fmla="*/ 258 h 2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258">
                  <a:moveTo>
                    <a:pt x="3" y="33"/>
                  </a:moveTo>
                  <a:lnTo>
                    <a:pt x="54" y="0"/>
                  </a:lnTo>
                  <a:lnTo>
                    <a:pt x="51" y="36"/>
                  </a:lnTo>
                  <a:lnTo>
                    <a:pt x="105" y="39"/>
                  </a:lnTo>
                  <a:lnTo>
                    <a:pt x="60" y="87"/>
                  </a:lnTo>
                  <a:lnTo>
                    <a:pt x="105" y="114"/>
                  </a:lnTo>
                  <a:lnTo>
                    <a:pt x="69" y="144"/>
                  </a:lnTo>
                  <a:lnTo>
                    <a:pt x="102" y="198"/>
                  </a:lnTo>
                  <a:lnTo>
                    <a:pt x="51" y="183"/>
                  </a:lnTo>
                  <a:lnTo>
                    <a:pt x="75" y="258"/>
                  </a:lnTo>
                  <a:lnTo>
                    <a:pt x="0" y="219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211138" y="3686175"/>
            <a:ext cx="4826000" cy="2798763"/>
            <a:chOff x="133" y="2322"/>
            <a:chExt cx="3040" cy="1763"/>
          </a:xfrm>
        </p:grpSpPr>
        <p:sp>
          <p:nvSpPr>
            <p:cNvPr id="59405" name="Rectangle 48"/>
            <p:cNvSpPr>
              <a:spLocks noChangeArrowheads="1"/>
            </p:cNvSpPr>
            <p:nvPr/>
          </p:nvSpPr>
          <p:spPr bwMode="auto">
            <a:xfrm>
              <a:off x="178" y="2340"/>
              <a:ext cx="2995" cy="1745"/>
            </a:xfrm>
            <a:prstGeom prst="rect">
              <a:avLst/>
            </a:prstGeom>
            <a:noFill/>
            <a:ln w="349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406" name="Picture 49"/>
            <p:cNvPicPr>
              <a:picLocks noChangeAspect="1" noChangeArrowheads="1"/>
            </p:cNvPicPr>
            <p:nvPr/>
          </p:nvPicPr>
          <p:blipFill>
            <a:blip r:embed="rId2" cstate="print"/>
            <a:srcRect l="18729" t="77039" r="70546" b="20204"/>
            <a:stretch>
              <a:fillRect/>
            </a:stretch>
          </p:blipFill>
          <p:spPr bwMode="auto">
            <a:xfrm>
              <a:off x="1426" y="3621"/>
              <a:ext cx="7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7" name="Picture 50"/>
            <p:cNvPicPr>
              <a:picLocks noChangeAspect="1" noChangeArrowheads="1"/>
            </p:cNvPicPr>
            <p:nvPr/>
          </p:nvPicPr>
          <p:blipFill>
            <a:blip r:embed="rId2" cstate="print"/>
            <a:srcRect t="73143" r="70546" b="22896"/>
            <a:stretch>
              <a:fillRect/>
            </a:stretch>
          </p:blipFill>
          <p:spPr bwMode="auto">
            <a:xfrm>
              <a:off x="133" y="2842"/>
              <a:ext cx="20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8" name="Text Box 54"/>
            <p:cNvSpPr txBox="1">
              <a:spLocks noChangeArrowheads="1"/>
            </p:cNvSpPr>
            <p:nvPr/>
          </p:nvSpPr>
          <p:spPr bwMode="auto">
            <a:xfrm>
              <a:off x="214" y="2322"/>
              <a:ext cx="22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</a:rPr>
                <a:t>crush in the cover plate</a:t>
              </a:r>
            </a:p>
          </p:txBody>
        </p:sp>
        <p:sp>
          <p:nvSpPr>
            <p:cNvPr id="59409" name="Rectangle 55"/>
            <p:cNvSpPr>
              <a:spLocks noChangeArrowheads="1"/>
            </p:cNvSpPr>
            <p:nvPr/>
          </p:nvSpPr>
          <p:spPr bwMode="auto">
            <a:xfrm>
              <a:off x="1790" y="2791"/>
              <a:ext cx="133" cy="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Line 56"/>
            <p:cNvSpPr>
              <a:spLocks noChangeShapeType="1"/>
            </p:cNvSpPr>
            <p:nvPr/>
          </p:nvSpPr>
          <p:spPr bwMode="auto">
            <a:xfrm>
              <a:off x="1594" y="2925"/>
              <a:ext cx="36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Text Box 57"/>
            <p:cNvSpPr txBox="1">
              <a:spLocks noChangeArrowheads="1"/>
            </p:cNvSpPr>
            <p:nvPr/>
          </p:nvSpPr>
          <p:spPr bwMode="auto">
            <a:xfrm>
              <a:off x="1463" y="2575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  <p:sp>
          <p:nvSpPr>
            <p:cNvPr id="59412" name="Rectangle 58"/>
            <p:cNvSpPr>
              <a:spLocks noChangeArrowheads="1"/>
            </p:cNvSpPr>
            <p:nvPr/>
          </p:nvSpPr>
          <p:spPr bwMode="auto">
            <a:xfrm>
              <a:off x="1781" y="3517"/>
              <a:ext cx="133" cy="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Line 59"/>
            <p:cNvSpPr>
              <a:spLocks noChangeShapeType="1"/>
            </p:cNvSpPr>
            <p:nvPr/>
          </p:nvSpPr>
          <p:spPr bwMode="auto">
            <a:xfrm flipH="1">
              <a:off x="1761" y="3672"/>
              <a:ext cx="328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Text Box 60"/>
            <p:cNvSpPr txBox="1">
              <a:spLocks noChangeArrowheads="1"/>
            </p:cNvSpPr>
            <p:nvPr/>
          </p:nvSpPr>
          <p:spPr bwMode="auto">
            <a:xfrm>
              <a:off x="1596" y="3355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  <p:sp>
          <p:nvSpPr>
            <p:cNvPr id="59415" name="Text Box 62"/>
            <p:cNvSpPr txBox="1">
              <a:spLocks noChangeArrowheads="1"/>
            </p:cNvSpPr>
            <p:nvPr/>
          </p:nvSpPr>
          <p:spPr bwMode="auto">
            <a:xfrm>
              <a:off x="265" y="2604"/>
              <a:ext cx="28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b="1" i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9416" name="Freeform 92"/>
            <p:cNvSpPr>
              <a:spLocks/>
            </p:cNvSpPr>
            <p:nvPr/>
          </p:nvSpPr>
          <p:spPr bwMode="auto">
            <a:xfrm>
              <a:off x="1654" y="3587"/>
              <a:ext cx="111" cy="183"/>
            </a:xfrm>
            <a:custGeom>
              <a:avLst/>
              <a:gdLst>
                <a:gd name="T0" fmla="*/ 108 w 111"/>
                <a:gd name="T1" fmla="*/ 44 h 183"/>
                <a:gd name="T2" fmla="*/ 45 w 111"/>
                <a:gd name="T3" fmla="*/ 0 h 183"/>
                <a:gd name="T4" fmla="*/ 57 w 111"/>
                <a:gd name="T5" fmla="*/ 54 h 183"/>
                <a:gd name="T6" fmla="*/ 0 w 111"/>
                <a:gd name="T7" fmla="*/ 60 h 183"/>
                <a:gd name="T8" fmla="*/ 51 w 111"/>
                <a:gd name="T9" fmla="*/ 96 h 183"/>
                <a:gd name="T10" fmla="*/ 3 w 111"/>
                <a:gd name="T11" fmla="*/ 123 h 183"/>
                <a:gd name="T12" fmla="*/ 60 w 111"/>
                <a:gd name="T13" fmla="*/ 122 h 183"/>
                <a:gd name="T14" fmla="*/ 48 w 111"/>
                <a:gd name="T15" fmla="*/ 183 h 183"/>
                <a:gd name="T16" fmla="*/ 111 w 111"/>
                <a:gd name="T17" fmla="*/ 141 h 183"/>
                <a:gd name="T18" fmla="*/ 108 w 111"/>
                <a:gd name="T19" fmla="*/ 44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183"/>
                <a:gd name="T32" fmla="*/ 111 w 111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183">
                  <a:moveTo>
                    <a:pt x="108" y="44"/>
                  </a:moveTo>
                  <a:lnTo>
                    <a:pt x="45" y="0"/>
                  </a:lnTo>
                  <a:lnTo>
                    <a:pt x="57" y="54"/>
                  </a:lnTo>
                  <a:lnTo>
                    <a:pt x="0" y="60"/>
                  </a:lnTo>
                  <a:lnTo>
                    <a:pt x="51" y="96"/>
                  </a:lnTo>
                  <a:lnTo>
                    <a:pt x="3" y="123"/>
                  </a:lnTo>
                  <a:lnTo>
                    <a:pt x="60" y="122"/>
                  </a:lnTo>
                  <a:lnTo>
                    <a:pt x="48" y="183"/>
                  </a:lnTo>
                  <a:lnTo>
                    <a:pt x="111" y="141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9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/>
          <a:lstStyle/>
          <a:p>
            <a:pPr algn="just" eaLnBrk="1" hangingPunct="1"/>
            <a:r>
              <a:rPr lang="en-US" sz="2400" smtClean="0"/>
              <a:t>A </a:t>
            </a:r>
            <a:r>
              <a:rPr lang="en-US" sz="2400" smtClean="0">
                <a:solidFill>
                  <a:srgbClr val="FF0000"/>
                </a:solidFill>
              </a:rPr>
              <a:t>rivet</a:t>
            </a:r>
            <a:r>
              <a:rPr lang="en-US" sz="2400" smtClean="0"/>
              <a:t> is a ductile metal pin that is inserted through holes in two or more parts and having the ends formed over to securely hold the parts.</a:t>
            </a:r>
          </a:p>
          <a:p>
            <a:pPr algn="just" eaLnBrk="1" hangingPunct="1"/>
            <a:r>
              <a:rPr lang="en-US" sz="2400" smtClean="0"/>
              <a:t>Structural work of buildings and bridges</a:t>
            </a:r>
          </a:p>
          <a:p>
            <a:pPr algn="just" eaLnBrk="1" hangingPunct="1"/>
            <a:r>
              <a:rPr lang="en-US" sz="2400" smtClean="0"/>
              <a:t>Aerospace equipment etc.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/>
              <a:t>Rivet</a:t>
            </a:r>
          </a:p>
        </p:txBody>
      </p:sp>
      <p:pic>
        <p:nvPicPr>
          <p:cNvPr id="44036" name="Picture 4" descr="scan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8534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BAF0-74B4-4B24-B55D-309390D7B51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148" name="Text Box 47"/>
          <p:cNvSpPr txBox="1">
            <a:spLocks noChangeArrowheads="1"/>
          </p:cNvSpPr>
          <p:nvPr/>
        </p:nvSpPr>
        <p:spPr bwMode="auto">
          <a:xfrm>
            <a:off x="0" y="1425575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990000"/>
                </a:solidFill>
                <a:latin typeface="Tahoma" pitchFamily="34" charset="0"/>
              </a:rPr>
              <a:t>Row 2</a:t>
            </a: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 (has 2-rivets)</a:t>
            </a:r>
          </a:p>
        </p:txBody>
      </p:sp>
      <p:grpSp>
        <p:nvGrpSpPr>
          <p:cNvPr id="6149" name="Group 82"/>
          <p:cNvGrpSpPr>
            <a:grpSpLocks/>
          </p:cNvGrpSpPr>
          <p:nvPr/>
        </p:nvGrpSpPr>
        <p:grpSpPr bwMode="auto">
          <a:xfrm>
            <a:off x="3954463" y="5797550"/>
            <a:ext cx="561975" cy="103188"/>
            <a:chOff x="1879" y="2872"/>
            <a:chExt cx="354" cy="65"/>
          </a:xfrm>
        </p:grpSpPr>
        <p:sp>
          <p:nvSpPr>
            <p:cNvPr id="6207" name="Line 83"/>
            <p:cNvSpPr>
              <a:spLocks noChangeShapeType="1"/>
            </p:cNvSpPr>
            <p:nvPr/>
          </p:nvSpPr>
          <p:spPr bwMode="auto">
            <a:xfrm flipH="1">
              <a:off x="1905" y="2872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Rectangle 84"/>
            <p:cNvSpPr>
              <a:spLocks noChangeArrowheads="1"/>
            </p:cNvSpPr>
            <p:nvPr/>
          </p:nvSpPr>
          <p:spPr bwMode="auto">
            <a:xfrm>
              <a:off x="1879" y="2880"/>
              <a:ext cx="354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68"/>
          <p:cNvGrpSpPr>
            <a:grpSpLocks/>
          </p:cNvGrpSpPr>
          <p:nvPr/>
        </p:nvGrpSpPr>
        <p:grpSpPr bwMode="auto">
          <a:xfrm flipH="1">
            <a:off x="4038600" y="2603500"/>
            <a:ext cx="561975" cy="85725"/>
            <a:chOff x="1950" y="2569"/>
            <a:chExt cx="354" cy="54"/>
          </a:xfrm>
        </p:grpSpPr>
        <p:sp>
          <p:nvSpPr>
            <p:cNvPr id="6205" name="Line 69"/>
            <p:cNvSpPr>
              <a:spLocks noChangeShapeType="1"/>
            </p:cNvSpPr>
            <p:nvPr/>
          </p:nvSpPr>
          <p:spPr bwMode="auto">
            <a:xfrm>
              <a:off x="1977" y="2623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Rectangle 70"/>
            <p:cNvSpPr>
              <a:spLocks noChangeArrowheads="1"/>
            </p:cNvSpPr>
            <p:nvPr/>
          </p:nvSpPr>
          <p:spPr bwMode="auto">
            <a:xfrm>
              <a:off x="1950" y="2569"/>
              <a:ext cx="354" cy="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1" name="Rectangle 50"/>
          <p:cNvSpPr>
            <a:spLocks noChangeArrowheads="1"/>
          </p:cNvSpPr>
          <p:nvPr/>
        </p:nvSpPr>
        <p:spPr bwMode="auto">
          <a:xfrm>
            <a:off x="95250" y="1865313"/>
            <a:ext cx="6659563" cy="4864100"/>
          </a:xfrm>
          <a:prstGeom prst="rect">
            <a:avLst/>
          </a:prstGeom>
          <a:noFill/>
          <a:ln w="349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2" name="Group 51"/>
          <p:cNvGrpSpPr>
            <a:grpSpLocks/>
          </p:cNvGrpSpPr>
          <p:nvPr/>
        </p:nvGrpSpPr>
        <p:grpSpPr bwMode="auto">
          <a:xfrm>
            <a:off x="2614613" y="4470400"/>
            <a:ext cx="561975" cy="85725"/>
            <a:chOff x="1950" y="2569"/>
            <a:chExt cx="354" cy="54"/>
          </a:xfrm>
        </p:grpSpPr>
        <p:sp>
          <p:nvSpPr>
            <p:cNvPr id="6203" name="Line 52"/>
            <p:cNvSpPr>
              <a:spLocks noChangeShapeType="1"/>
            </p:cNvSpPr>
            <p:nvPr/>
          </p:nvSpPr>
          <p:spPr bwMode="auto">
            <a:xfrm>
              <a:off x="1977" y="2623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Rectangle 53"/>
            <p:cNvSpPr>
              <a:spLocks noChangeArrowheads="1"/>
            </p:cNvSpPr>
            <p:nvPr/>
          </p:nvSpPr>
          <p:spPr bwMode="auto">
            <a:xfrm>
              <a:off x="1950" y="2569"/>
              <a:ext cx="354" cy="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3" name="Group 54"/>
          <p:cNvGrpSpPr>
            <a:grpSpLocks/>
          </p:cNvGrpSpPr>
          <p:nvPr/>
        </p:nvGrpSpPr>
        <p:grpSpPr bwMode="auto">
          <a:xfrm>
            <a:off x="2690813" y="5811838"/>
            <a:ext cx="561975" cy="103187"/>
            <a:chOff x="1879" y="2872"/>
            <a:chExt cx="354" cy="65"/>
          </a:xfrm>
        </p:grpSpPr>
        <p:sp>
          <p:nvSpPr>
            <p:cNvPr id="6201" name="Line 55"/>
            <p:cNvSpPr>
              <a:spLocks noChangeShapeType="1"/>
            </p:cNvSpPr>
            <p:nvPr/>
          </p:nvSpPr>
          <p:spPr bwMode="auto">
            <a:xfrm flipH="1">
              <a:off x="1905" y="2872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Rectangle 56"/>
            <p:cNvSpPr>
              <a:spLocks noChangeArrowheads="1"/>
            </p:cNvSpPr>
            <p:nvPr/>
          </p:nvSpPr>
          <p:spPr bwMode="auto">
            <a:xfrm>
              <a:off x="1879" y="2880"/>
              <a:ext cx="354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Text Box 57"/>
          <p:cNvSpPr txBox="1">
            <a:spLocks noChangeArrowheads="1"/>
          </p:cNvSpPr>
          <p:nvPr/>
        </p:nvSpPr>
        <p:spPr bwMode="auto">
          <a:xfrm>
            <a:off x="2478088" y="4691063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pic>
        <p:nvPicPr>
          <p:cNvPr id="6155" name="Picture 58"/>
          <p:cNvPicPr>
            <a:picLocks noChangeAspect="1" noChangeArrowheads="1"/>
          </p:cNvPicPr>
          <p:nvPr/>
        </p:nvPicPr>
        <p:blipFill>
          <a:blip r:embed="rId3" cstate="print"/>
          <a:srcRect l="18729" t="76842" r="60062" b="14580"/>
          <a:stretch>
            <a:fillRect/>
          </a:stretch>
        </p:blipFill>
        <p:spPr bwMode="auto">
          <a:xfrm>
            <a:off x="2324100" y="5873750"/>
            <a:ext cx="23733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59"/>
          <p:cNvPicPr>
            <a:picLocks noChangeAspect="1" noChangeArrowheads="1"/>
          </p:cNvPicPr>
          <p:nvPr/>
        </p:nvPicPr>
        <p:blipFill>
          <a:blip r:embed="rId3" cstate="print"/>
          <a:srcRect t="66951" r="60190" b="22896"/>
          <a:stretch>
            <a:fillRect/>
          </a:stretch>
        </p:blipFill>
        <p:spPr bwMode="auto">
          <a:xfrm>
            <a:off x="153988" y="3722688"/>
            <a:ext cx="44545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7" name="Group 81"/>
          <p:cNvGrpSpPr>
            <a:grpSpLocks/>
          </p:cNvGrpSpPr>
          <p:nvPr/>
        </p:nvGrpSpPr>
        <p:grpSpPr bwMode="auto">
          <a:xfrm>
            <a:off x="4735513" y="5962650"/>
            <a:ext cx="1036637" cy="434975"/>
            <a:chOff x="2420" y="3015"/>
            <a:chExt cx="653" cy="274"/>
          </a:xfrm>
        </p:grpSpPr>
        <p:sp>
          <p:nvSpPr>
            <p:cNvPr id="6199" name="Line 61"/>
            <p:cNvSpPr>
              <a:spLocks noChangeShapeType="1"/>
            </p:cNvSpPr>
            <p:nvPr/>
          </p:nvSpPr>
          <p:spPr bwMode="auto">
            <a:xfrm>
              <a:off x="2420" y="3015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Text Box 63"/>
            <p:cNvSpPr txBox="1">
              <a:spLocks noChangeArrowheads="1"/>
            </p:cNvSpPr>
            <p:nvPr/>
          </p:nvSpPr>
          <p:spPr bwMode="auto">
            <a:xfrm>
              <a:off x="2426" y="3039"/>
              <a:ext cx="6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59.4 kN</a:t>
              </a:r>
            </a:p>
          </p:txBody>
        </p:sp>
      </p:grpSp>
      <p:sp>
        <p:nvSpPr>
          <p:cNvPr id="6158" name="Text Box 64"/>
          <p:cNvSpPr txBox="1">
            <a:spLocks noChangeArrowheads="1"/>
          </p:cNvSpPr>
          <p:nvPr/>
        </p:nvSpPr>
        <p:spPr bwMode="auto">
          <a:xfrm>
            <a:off x="152400" y="1895475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990000"/>
                </a:solidFill>
                <a:latin typeface="Tahoma" pitchFamily="34" charset="0"/>
              </a:rPr>
              <a:t>double shear</a:t>
            </a: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 </a:t>
            </a:r>
            <a:endParaRPr lang="en-US" sz="2000">
              <a:solidFill>
                <a:srgbClr val="3333FF"/>
              </a:solidFill>
              <a:latin typeface="Tahoma" pitchFamily="34" charset="0"/>
            </a:endParaRPr>
          </a:p>
        </p:txBody>
      </p:sp>
      <p:pic>
        <p:nvPicPr>
          <p:cNvPr id="6159" name="Picture 66"/>
          <p:cNvPicPr>
            <a:picLocks noChangeAspect="1" noChangeArrowheads="1"/>
          </p:cNvPicPr>
          <p:nvPr/>
        </p:nvPicPr>
        <p:blipFill>
          <a:blip r:embed="rId3" cstate="print"/>
          <a:srcRect l="30362" t="66536" r="60190" b="26682"/>
          <a:stretch>
            <a:fillRect/>
          </a:stretch>
        </p:blipFill>
        <p:spPr bwMode="auto">
          <a:xfrm>
            <a:off x="3652838" y="2143125"/>
            <a:ext cx="10572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Rectangle 67"/>
          <p:cNvSpPr>
            <a:spLocks noChangeArrowheads="1"/>
          </p:cNvSpPr>
          <p:nvPr/>
        </p:nvSpPr>
        <p:spPr bwMode="auto">
          <a:xfrm>
            <a:off x="3376613" y="1920875"/>
            <a:ext cx="681037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71"/>
          <p:cNvSpPr>
            <a:spLocks noChangeArrowheads="1"/>
          </p:cNvSpPr>
          <p:nvPr/>
        </p:nvSpPr>
        <p:spPr bwMode="auto">
          <a:xfrm>
            <a:off x="3449638" y="3529013"/>
            <a:ext cx="1189037" cy="623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2" name="Group 72"/>
          <p:cNvGrpSpPr>
            <a:grpSpLocks/>
          </p:cNvGrpSpPr>
          <p:nvPr/>
        </p:nvGrpSpPr>
        <p:grpSpPr bwMode="auto">
          <a:xfrm>
            <a:off x="3963988" y="4443413"/>
            <a:ext cx="561975" cy="85725"/>
            <a:chOff x="1950" y="2569"/>
            <a:chExt cx="354" cy="54"/>
          </a:xfrm>
        </p:grpSpPr>
        <p:sp>
          <p:nvSpPr>
            <p:cNvPr id="6197" name="Line 73"/>
            <p:cNvSpPr>
              <a:spLocks noChangeShapeType="1"/>
            </p:cNvSpPr>
            <p:nvPr/>
          </p:nvSpPr>
          <p:spPr bwMode="auto">
            <a:xfrm>
              <a:off x="1977" y="2623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Rectangle 74"/>
            <p:cNvSpPr>
              <a:spLocks noChangeArrowheads="1"/>
            </p:cNvSpPr>
            <p:nvPr/>
          </p:nvSpPr>
          <p:spPr bwMode="auto">
            <a:xfrm>
              <a:off x="1950" y="2569"/>
              <a:ext cx="354" cy="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3" name="Group 75"/>
          <p:cNvGrpSpPr>
            <a:grpSpLocks/>
          </p:cNvGrpSpPr>
          <p:nvPr/>
        </p:nvGrpSpPr>
        <p:grpSpPr bwMode="auto">
          <a:xfrm flipV="1">
            <a:off x="3963988" y="4090988"/>
            <a:ext cx="561975" cy="85725"/>
            <a:chOff x="1950" y="2569"/>
            <a:chExt cx="354" cy="54"/>
          </a:xfrm>
        </p:grpSpPr>
        <p:sp>
          <p:nvSpPr>
            <p:cNvPr id="6195" name="Line 76"/>
            <p:cNvSpPr>
              <a:spLocks noChangeShapeType="1"/>
            </p:cNvSpPr>
            <p:nvPr/>
          </p:nvSpPr>
          <p:spPr bwMode="auto">
            <a:xfrm>
              <a:off x="1977" y="2623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Rectangle 77"/>
            <p:cNvSpPr>
              <a:spLocks noChangeArrowheads="1"/>
            </p:cNvSpPr>
            <p:nvPr/>
          </p:nvSpPr>
          <p:spPr bwMode="auto">
            <a:xfrm>
              <a:off x="1950" y="2569"/>
              <a:ext cx="354" cy="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4" name="Text Box 80"/>
          <p:cNvSpPr txBox="1">
            <a:spLocks noChangeArrowheads="1"/>
          </p:cNvSpPr>
          <p:nvPr/>
        </p:nvSpPr>
        <p:spPr bwMode="auto">
          <a:xfrm>
            <a:off x="3825875" y="2732088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</a:t>
            </a: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sp>
        <p:nvSpPr>
          <p:cNvPr id="6165" name="Rectangle 85"/>
          <p:cNvSpPr>
            <a:spLocks noChangeArrowheads="1"/>
          </p:cNvSpPr>
          <p:nvPr/>
        </p:nvSpPr>
        <p:spPr bwMode="auto">
          <a:xfrm>
            <a:off x="3506788" y="6097588"/>
            <a:ext cx="406400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87"/>
          <p:cNvSpPr txBox="1">
            <a:spLocks noChangeArrowheads="1"/>
          </p:cNvSpPr>
          <p:nvPr/>
        </p:nvSpPr>
        <p:spPr bwMode="auto">
          <a:xfrm>
            <a:off x="2446338" y="53721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sp>
        <p:nvSpPr>
          <p:cNvPr id="6167" name="Line 89"/>
          <p:cNvSpPr>
            <a:spLocks noChangeShapeType="1"/>
          </p:cNvSpPr>
          <p:nvPr/>
        </p:nvSpPr>
        <p:spPr bwMode="auto">
          <a:xfrm>
            <a:off x="4764088" y="2535238"/>
            <a:ext cx="577850" cy="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Text Box 90"/>
          <p:cNvSpPr txBox="1">
            <a:spLocks noChangeArrowheads="1"/>
          </p:cNvSpPr>
          <p:nvPr/>
        </p:nvSpPr>
        <p:spPr bwMode="auto">
          <a:xfrm>
            <a:off x="4745038" y="2081213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39.6 kN</a:t>
            </a:r>
          </a:p>
        </p:txBody>
      </p:sp>
      <p:sp>
        <p:nvSpPr>
          <p:cNvPr id="6169" name="Line 92"/>
          <p:cNvSpPr>
            <a:spLocks noChangeShapeType="1"/>
          </p:cNvSpPr>
          <p:nvPr/>
        </p:nvSpPr>
        <p:spPr bwMode="auto">
          <a:xfrm>
            <a:off x="4694238" y="4308475"/>
            <a:ext cx="577850" cy="0"/>
          </a:xfrm>
          <a:prstGeom prst="line">
            <a:avLst/>
          </a:prstGeom>
          <a:noFill/>
          <a:ln w="952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Text Box 93"/>
          <p:cNvSpPr txBox="1">
            <a:spLocks noChangeArrowheads="1"/>
          </p:cNvSpPr>
          <p:nvPr/>
        </p:nvSpPr>
        <p:spPr bwMode="auto">
          <a:xfrm>
            <a:off x="5340350" y="4086225"/>
            <a:ext cx="163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3333FF"/>
                </a:solidFill>
                <a:latin typeface="Times New Roman" pitchFamily="18" charset="0"/>
              </a:rPr>
              <a:t>P-</a:t>
            </a: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99 kN</a:t>
            </a:r>
          </a:p>
        </p:txBody>
      </p:sp>
      <p:sp>
        <p:nvSpPr>
          <p:cNvPr id="6171" name="Text Box 95"/>
          <p:cNvSpPr txBox="1">
            <a:spLocks noChangeArrowheads="1"/>
          </p:cNvSpPr>
          <p:nvPr/>
        </p:nvSpPr>
        <p:spPr bwMode="auto">
          <a:xfrm>
            <a:off x="6851650" y="2709863"/>
            <a:ext cx="1912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Shear strength at row-2 is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72" name="Oval 96"/>
          <p:cNvSpPr>
            <a:spLocks noChangeArrowheads="1"/>
          </p:cNvSpPr>
          <p:nvPr/>
        </p:nvSpPr>
        <p:spPr bwMode="auto">
          <a:xfrm>
            <a:off x="3727450" y="3314700"/>
            <a:ext cx="1322388" cy="188595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904038" y="3444875"/>
          <a:ext cx="1849437" cy="284163"/>
        </p:xfrm>
        <a:graphic>
          <a:graphicData uri="http://schemas.openxmlformats.org/presentationml/2006/ole">
            <p:oleObj spid="_x0000_s6146" name="Equation" r:id="rId4" imgW="1155600" imgH="177480" progId="">
              <p:embed/>
            </p:oleObj>
          </a:graphicData>
        </a:graphic>
      </p:graphicFrame>
      <p:sp>
        <p:nvSpPr>
          <p:cNvPr id="6173" name="Line 98"/>
          <p:cNvSpPr>
            <a:spLocks noChangeShapeType="1"/>
          </p:cNvSpPr>
          <p:nvPr/>
        </p:nvSpPr>
        <p:spPr bwMode="auto">
          <a:xfrm flipV="1">
            <a:off x="4840288" y="2951163"/>
            <a:ext cx="2068512" cy="6318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74" name="Picture 100"/>
          <p:cNvPicPr>
            <a:picLocks noChangeAspect="1" noChangeArrowheads="1"/>
          </p:cNvPicPr>
          <p:nvPr/>
        </p:nvPicPr>
        <p:blipFill>
          <a:blip r:embed="rId3" cstate="print"/>
          <a:srcRect l="1630" t="2513" r="1393" b="40291"/>
          <a:stretch>
            <a:fillRect/>
          </a:stretch>
        </p:blipFill>
        <p:spPr bwMode="auto">
          <a:xfrm>
            <a:off x="4202113" y="0"/>
            <a:ext cx="49418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" name="Text Box 101"/>
          <p:cNvSpPr txBox="1">
            <a:spLocks noChangeArrowheads="1"/>
          </p:cNvSpPr>
          <p:nvPr/>
        </p:nvSpPr>
        <p:spPr bwMode="auto">
          <a:xfrm>
            <a:off x="3952875" y="3646488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</a:t>
            </a: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sp>
        <p:nvSpPr>
          <p:cNvPr id="6176" name="Text Box 102"/>
          <p:cNvSpPr txBox="1">
            <a:spLocks noChangeArrowheads="1"/>
          </p:cNvSpPr>
          <p:nvPr/>
        </p:nvSpPr>
        <p:spPr bwMode="auto">
          <a:xfrm>
            <a:off x="3967163" y="45466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</a:t>
            </a: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sp>
        <p:nvSpPr>
          <p:cNvPr id="6177" name="Text Box 103"/>
          <p:cNvSpPr txBox="1">
            <a:spLocks noChangeArrowheads="1"/>
          </p:cNvSpPr>
          <p:nvPr/>
        </p:nvSpPr>
        <p:spPr bwMode="auto">
          <a:xfrm>
            <a:off x="3952875" y="5348288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</a:t>
            </a: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sp>
        <p:nvSpPr>
          <p:cNvPr id="6178" name="Rectangle 104"/>
          <p:cNvSpPr>
            <a:spLocks noChangeArrowheads="1"/>
          </p:cNvSpPr>
          <p:nvPr/>
        </p:nvSpPr>
        <p:spPr bwMode="auto">
          <a:xfrm>
            <a:off x="4219575" y="2460625"/>
            <a:ext cx="254000" cy="169863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0201" name="Freeform 105"/>
          <p:cNvSpPr>
            <a:spLocks/>
          </p:cNvSpPr>
          <p:nvPr/>
        </p:nvSpPr>
        <p:spPr bwMode="auto">
          <a:xfrm>
            <a:off x="4117975" y="2209800"/>
            <a:ext cx="476250" cy="21113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2" name="Rectangle 106"/>
          <p:cNvSpPr>
            <a:spLocks noChangeArrowheads="1"/>
          </p:cNvSpPr>
          <p:nvPr/>
        </p:nvSpPr>
        <p:spPr bwMode="auto">
          <a:xfrm>
            <a:off x="4122738" y="4159250"/>
            <a:ext cx="239712" cy="269875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0203" name="Freeform 107"/>
          <p:cNvSpPr>
            <a:spLocks/>
          </p:cNvSpPr>
          <p:nvPr/>
        </p:nvSpPr>
        <p:spPr bwMode="auto">
          <a:xfrm flipV="1">
            <a:off x="4089400" y="6078538"/>
            <a:ext cx="476250" cy="211137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6" name="Rectangle 109"/>
          <p:cNvSpPr>
            <a:spLocks noChangeArrowheads="1"/>
          </p:cNvSpPr>
          <p:nvPr/>
        </p:nvSpPr>
        <p:spPr bwMode="auto">
          <a:xfrm>
            <a:off x="2770188" y="4164013"/>
            <a:ext cx="254000" cy="282575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0206" name="Freeform 110"/>
          <p:cNvSpPr>
            <a:spLocks/>
          </p:cNvSpPr>
          <p:nvPr/>
        </p:nvSpPr>
        <p:spPr bwMode="auto">
          <a:xfrm>
            <a:off x="2682875" y="3940175"/>
            <a:ext cx="476250" cy="21113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0" name="Rectangle 111"/>
          <p:cNvSpPr>
            <a:spLocks noChangeArrowheads="1"/>
          </p:cNvSpPr>
          <p:nvPr/>
        </p:nvSpPr>
        <p:spPr bwMode="auto">
          <a:xfrm>
            <a:off x="2884488" y="5889625"/>
            <a:ext cx="239712" cy="142875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0208" name="Freeform 112"/>
          <p:cNvSpPr>
            <a:spLocks/>
          </p:cNvSpPr>
          <p:nvPr/>
        </p:nvSpPr>
        <p:spPr bwMode="auto">
          <a:xfrm flipV="1">
            <a:off x="2768600" y="6092825"/>
            <a:ext cx="476250" cy="21113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4" name="Rectangle 113"/>
          <p:cNvSpPr>
            <a:spLocks noChangeArrowheads="1"/>
          </p:cNvSpPr>
          <p:nvPr/>
        </p:nvSpPr>
        <p:spPr bwMode="auto">
          <a:xfrm>
            <a:off x="4192588" y="5888038"/>
            <a:ext cx="239712" cy="142875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7735-115C-48CD-BE9F-6180F9EF8DA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173" name="Text Box 127"/>
          <p:cNvSpPr txBox="1">
            <a:spLocks noChangeArrowheads="1"/>
          </p:cNvSpPr>
          <p:nvPr/>
        </p:nvSpPr>
        <p:spPr bwMode="auto">
          <a:xfrm>
            <a:off x="193675" y="3830638"/>
            <a:ext cx="288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990000"/>
                </a:solidFill>
                <a:latin typeface="Tahoma" pitchFamily="34" charset="0"/>
              </a:rPr>
              <a:t>crushing at cover plate</a:t>
            </a: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 </a:t>
            </a:r>
            <a:endParaRPr lang="en-US" sz="200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7174" name="Text Box 128"/>
          <p:cNvSpPr txBox="1">
            <a:spLocks noChangeArrowheads="1"/>
          </p:cNvSpPr>
          <p:nvPr/>
        </p:nvSpPr>
        <p:spPr bwMode="auto">
          <a:xfrm>
            <a:off x="5129213" y="3802063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Times New Roman" pitchFamily="18" charset="0"/>
              </a:rPr>
              <a:t>53.4 kN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023100" y="4306888"/>
          <a:ext cx="1951038" cy="284162"/>
        </p:xfrm>
        <a:graphic>
          <a:graphicData uri="http://schemas.openxmlformats.org/presentationml/2006/ole">
            <p:oleObj spid="_x0000_s7170" name="Equation" r:id="rId3" imgW="1218960" imgH="177480" progId="">
              <p:embed/>
            </p:oleObj>
          </a:graphicData>
        </a:graphic>
      </p:graphicFrame>
      <p:sp>
        <p:nvSpPr>
          <p:cNvPr id="7175" name="Line 131"/>
          <p:cNvSpPr>
            <a:spLocks noChangeShapeType="1"/>
          </p:cNvSpPr>
          <p:nvPr/>
        </p:nvSpPr>
        <p:spPr bwMode="auto">
          <a:xfrm flipV="1">
            <a:off x="4598988" y="3902075"/>
            <a:ext cx="2365375" cy="7302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6" name="Group 132"/>
          <p:cNvGrpSpPr>
            <a:grpSpLocks/>
          </p:cNvGrpSpPr>
          <p:nvPr/>
        </p:nvGrpSpPr>
        <p:grpSpPr bwMode="auto">
          <a:xfrm>
            <a:off x="123825" y="4335463"/>
            <a:ext cx="6818313" cy="1558925"/>
            <a:chOff x="97" y="1325"/>
            <a:chExt cx="4295" cy="982"/>
          </a:xfrm>
        </p:grpSpPr>
        <p:pic>
          <p:nvPicPr>
            <p:cNvPr id="7261" name="Picture 133"/>
            <p:cNvPicPr>
              <a:picLocks noChangeAspect="1" noChangeArrowheads="1"/>
            </p:cNvPicPr>
            <p:nvPr/>
          </p:nvPicPr>
          <p:blipFill>
            <a:blip r:embed="rId4" cstate="print"/>
            <a:srcRect t="66951" r="60190" b="22896"/>
            <a:stretch>
              <a:fillRect/>
            </a:stretch>
          </p:blipFill>
          <p:spPr bwMode="auto">
            <a:xfrm>
              <a:off x="97" y="1447"/>
              <a:ext cx="280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62" name="Rectangle 134"/>
            <p:cNvSpPr>
              <a:spLocks noChangeArrowheads="1"/>
            </p:cNvSpPr>
            <p:nvPr/>
          </p:nvSpPr>
          <p:spPr bwMode="auto">
            <a:xfrm>
              <a:off x="2606" y="1676"/>
              <a:ext cx="115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63" name="Group 135"/>
            <p:cNvGrpSpPr>
              <a:grpSpLocks/>
            </p:cNvGrpSpPr>
            <p:nvPr/>
          </p:nvGrpSpPr>
          <p:grpSpPr bwMode="auto">
            <a:xfrm>
              <a:off x="1647" y="1918"/>
              <a:ext cx="354" cy="54"/>
              <a:chOff x="1950" y="2569"/>
              <a:chExt cx="354" cy="54"/>
            </a:xfrm>
          </p:grpSpPr>
          <p:sp>
            <p:nvSpPr>
              <p:cNvPr id="7271" name="Line 136"/>
              <p:cNvSpPr>
                <a:spLocks noChangeShapeType="1"/>
              </p:cNvSpPr>
              <p:nvPr/>
            </p:nvSpPr>
            <p:spPr bwMode="auto">
              <a:xfrm>
                <a:off x="1977" y="2623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Rectangle 137"/>
              <p:cNvSpPr>
                <a:spLocks noChangeArrowheads="1"/>
              </p:cNvSpPr>
              <p:nvPr/>
            </p:nvSpPr>
            <p:spPr bwMode="auto">
              <a:xfrm>
                <a:off x="1950" y="2569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64" name="Text Box 138"/>
            <p:cNvSpPr txBox="1">
              <a:spLocks noChangeArrowheads="1"/>
            </p:cNvSpPr>
            <p:nvPr/>
          </p:nvSpPr>
          <p:spPr bwMode="auto">
            <a:xfrm>
              <a:off x="1561" y="2057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7265" name="Rectangle 139"/>
            <p:cNvSpPr>
              <a:spLocks noChangeArrowheads="1"/>
            </p:cNvSpPr>
            <p:nvPr/>
          </p:nvSpPr>
          <p:spPr bwMode="auto">
            <a:xfrm>
              <a:off x="2173" y="1325"/>
              <a:ext cx="749" cy="3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6" name="Line 140"/>
            <p:cNvSpPr>
              <a:spLocks noChangeShapeType="1"/>
            </p:cNvSpPr>
            <p:nvPr/>
          </p:nvSpPr>
          <p:spPr bwMode="auto">
            <a:xfrm>
              <a:off x="2957" y="1816"/>
              <a:ext cx="364" cy="0"/>
            </a:xfrm>
            <a:prstGeom prst="line">
              <a:avLst/>
            </a:prstGeom>
            <a:noFill/>
            <a:ln w="952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Text Box 141"/>
            <p:cNvSpPr txBox="1">
              <a:spLocks noChangeArrowheads="1"/>
            </p:cNvSpPr>
            <p:nvPr/>
          </p:nvSpPr>
          <p:spPr bwMode="auto">
            <a:xfrm>
              <a:off x="3364" y="1676"/>
              <a:ext cx="10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3333FF"/>
                  </a:solidFill>
                  <a:latin typeface="Times New Roman" pitchFamily="18" charset="0"/>
                </a:rPr>
                <a:t>P-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126.6 kN</a:t>
              </a:r>
            </a:p>
          </p:txBody>
        </p:sp>
        <p:sp>
          <p:nvSpPr>
            <p:cNvPr id="7268" name="Oval 142"/>
            <p:cNvSpPr>
              <a:spLocks noChangeArrowheads="1"/>
            </p:cNvSpPr>
            <p:nvPr/>
          </p:nvSpPr>
          <p:spPr bwMode="auto">
            <a:xfrm>
              <a:off x="2330" y="1413"/>
              <a:ext cx="727" cy="7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9" name="Text Box 143"/>
            <p:cNvSpPr txBox="1">
              <a:spLocks noChangeArrowheads="1"/>
            </p:cNvSpPr>
            <p:nvPr/>
          </p:nvSpPr>
          <p:spPr bwMode="auto">
            <a:xfrm>
              <a:off x="2391" y="1480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4 </a:t>
              </a:r>
              <a:r>
                <a:rPr lang="en-US" sz="2000">
                  <a:solidFill>
                    <a:srgbClr val="3333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  <p:sp>
          <p:nvSpPr>
            <p:cNvPr id="7270" name="Line 144"/>
            <p:cNvSpPr>
              <a:spLocks noChangeShapeType="1"/>
            </p:cNvSpPr>
            <p:nvPr/>
          </p:nvSpPr>
          <p:spPr bwMode="auto">
            <a:xfrm>
              <a:off x="2383" y="1809"/>
              <a:ext cx="36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7" name="Picture 146"/>
          <p:cNvPicPr>
            <a:picLocks noChangeAspect="1" noChangeArrowheads="1"/>
          </p:cNvPicPr>
          <p:nvPr/>
        </p:nvPicPr>
        <p:blipFill>
          <a:blip r:embed="rId4" cstate="print"/>
          <a:srcRect l="30362" t="66536" r="60190" b="26682"/>
          <a:stretch>
            <a:fillRect/>
          </a:stretch>
        </p:blipFill>
        <p:spPr bwMode="auto">
          <a:xfrm>
            <a:off x="3554413" y="3592513"/>
            <a:ext cx="10572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47"/>
          <p:cNvSpPr>
            <a:spLocks noChangeArrowheads="1"/>
          </p:cNvSpPr>
          <p:nvPr/>
        </p:nvSpPr>
        <p:spPr bwMode="auto">
          <a:xfrm>
            <a:off x="3278188" y="3384550"/>
            <a:ext cx="681037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48"/>
          <p:cNvSpPr>
            <a:spLocks noChangeShapeType="1"/>
          </p:cNvSpPr>
          <p:nvPr/>
        </p:nvSpPr>
        <p:spPr bwMode="auto">
          <a:xfrm>
            <a:off x="4622800" y="3998913"/>
            <a:ext cx="577850" cy="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Rectangle 149"/>
          <p:cNvSpPr>
            <a:spLocks noChangeArrowheads="1"/>
          </p:cNvSpPr>
          <p:nvPr/>
        </p:nvSpPr>
        <p:spPr bwMode="auto">
          <a:xfrm>
            <a:off x="4122738" y="3862388"/>
            <a:ext cx="211137" cy="379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50"/>
          <p:cNvSpPr>
            <a:spLocks noChangeArrowheads="1"/>
          </p:cNvSpPr>
          <p:nvPr/>
        </p:nvSpPr>
        <p:spPr bwMode="auto">
          <a:xfrm>
            <a:off x="3951288" y="3578225"/>
            <a:ext cx="576262" cy="309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51"/>
          <p:cNvSpPr>
            <a:spLocks noChangeShapeType="1"/>
          </p:cNvSpPr>
          <p:nvPr/>
        </p:nvSpPr>
        <p:spPr bwMode="auto">
          <a:xfrm flipH="1">
            <a:off x="4087813" y="3990975"/>
            <a:ext cx="32385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183" name="Group 154"/>
          <p:cNvGrpSpPr>
            <a:grpSpLocks/>
          </p:cNvGrpSpPr>
          <p:nvPr/>
        </p:nvGrpSpPr>
        <p:grpSpPr bwMode="auto">
          <a:xfrm>
            <a:off x="2579688" y="6034088"/>
            <a:ext cx="561975" cy="103187"/>
            <a:chOff x="1879" y="2872"/>
            <a:chExt cx="354" cy="65"/>
          </a:xfrm>
        </p:grpSpPr>
        <p:sp>
          <p:nvSpPr>
            <p:cNvPr id="7259" name="Line 155"/>
            <p:cNvSpPr>
              <a:spLocks noChangeShapeType="1"/>
            </p:cNvSpPr>
            <p:nvPr/>
          </p:nvSpPr>
          <p:spPr bwMode="auto">
            <a:xfrm flipH="1">
              <a:off x="1905" y="2872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Rectangle 156"/>
            <p:cNvSpPr>
              <a:spLocks noChangeArrowheads="1"/>
            </p:cNvSpPr>
            <p:nvPr/>
          </p:nvSpPr>
          <p:spPr bwMode="auto">
            <a:xfrm>
              <a:off x="1879" y="2880"/>
              <a:ext cx="354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84" name="Picture 157"/>
          <p:cNvPicPr>
            <a:picLocks noChangeAspect="1" noChangeArrowheads="1"/>
          </p:cNvPicPr>
          <p:nvPr/>
        </p:nvPicPr>
        <p:blipFill>
          <a:blip r:embed="rId4" cstate="print"/>
          <a:srcRect l="18729" t="76842" r="60062" b="14580"/>
          <a:stretch>
            <a:fillRect/>
          </a:stretch>
        </p:blipFill>
        <p:spPr bwMode="auto">
          <a:xfrm>
            <a:off x="2212975" y="6096000"/>
            <a:ext cx="23733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5" name="Group 158"/>
          <p:cNvGrpSpPr>
            <a:grpSpLocks/>
          </p:cNvGrpSpPr>
          <p:nvPr/>
        </p:nvGrpSpPr>
        <p:grpSpPr bwMode="auto">
          <a:xfrm>
            <a:off x="4624388" y="6184900"/>
            <a:ext cx="1036637" cy="434975"/>
            <a:chOff x="2420" y="3015"/>
            <a:chExt cx="653" cy="274"/>
          </a:xfrm>
        </p:grpSpPr>
        <p:sp>
          <p:nvSpPr>
            <p:cNvPr id="7257" name="Line 159"/>
            <p:cNvSpPr>
              <a:spLocks noChangeShapeType="1"/>
            </p:cNvSpPr>
            <p:nvPr/>
          </p:nvSpPr>
          <p:spPr bwMode="auto">
            <a:xfrm>
              <a:off x="2420" y="3015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Text Box 160"/>
            <p:cNvSpPr txBox="1">
              <a:spLocks noChangeArrowheads="1"/>
            </p:cNvSpPr>
            <p:nvPr/>
          </p:nvSpPr>
          <p:spPr bwMode="auto">
            <a:xfrm>
              <a:off x="2426" y="3039"/>
              <a:ext cx="6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73.2 kN</a:t>
              </a:r>
            </a:p>
          </p:txBody>
        </p:sp>
      </p:grpSp>
      <p:sp>
        <p:nvSpPr>
          <p:cNvPr id="7186" name="Rectangle 161"/>
          <p:cNvSpPr>
            <a:spLocks noChangeArrowheads="1"/>
          </p:cNvSpPr>
          <p:nvPr/>
        </p:nvSpPr>
        <p:spPr bwMode="auto">
          <a:xfrm>
            <a:off x="3395663" y="6319838"/>
            <a:ext cx="406400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Text Box 162"/>
          <p:cNvSpPr txBox="1">
            <a:spLocks noChangeArrowheads="1"/>
          </p:cNvSpPr>
          <p:nvPr/>
        </p:nvSpPr>
        <p:spPr bwMode="auto">
          <a:xfrm>
            <a:off x="2335213" y="559435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200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188" name="Rectangle 163"/>
          <p:cNvSpPr>
            <a:spLocks noChangeArrowheads="1"/>
          </p:cNvSpPr>
          <p:nvPr/>
        </p:nvSpPr>
        <p:spPr bwMode="auto">
          <a:xfrm>
            <a:off x="4098925" y="5954713"/>
            <a:ext cx="209550" cy="379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Rectangle 164"/>
          <p:cNvSpPr>
            <a:spLocks noChangeArrowheads="1"/>
          </p:cNvSpPr>
          <p:nvPr/>
        </p:nvSpPr>
        <p:spPr bwMode="auto">
          <a:xfrm>
            <a:off x="3911600" y="6303963"/>
            <a:ext cx="576263" cy="309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165"/>
          <p:cNvSpPr>
            <a:spLocks noChangeShapeType="1"/>
          </p:cNvSpPr>
          <p:nvPr/>
        </p:nvSpPr>
        <p:spPr bwMode="auto">
          <a:xfrm flipH="1">
            <a:off x="4048125" y="6181725"/>
            <a:ext cx="32385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Text Box 166"/>
          <p:cNvSpPr txBox="1">
            <a:spLocks noChangeArrowheads="1"/>
          </p:cNvSpPr>
          <p:nvPr/>
        </p:nvSpPr>
        <p:spPr bwMode="auto">
          <a:xfrm>
            <a:off x="3684588" y="57150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</a:t>
            </a: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26.7 kN</a:t>
            </a:r>
          </a:p>
        </p:txBody>
      </p:sp>
      <p:sp>
        <p:nvSpPr>
          <p:cNvPr id="7192" name="Rectangle 167"/>
          <p:cNvSpPr>
            <a:spLocks noChangeArrowheads="1"/>
          </p:cNvSpPr>
          <p:nvPr/>
        </p:nvSpPr>
        <p:spPr bwMode="auto">
          <a:xfrm>
            <a:off x="136525" y="3814763"/>
            <a:ext cx="6659563" cy="2936875"/>
          </a:xfrm>
          <a:prstGeom prst="rect">
            <a:avLst/>
          </a:prstGeom>
          <a:noFill/>
          <a:ln w="349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168"/>
          <p:cNvSpPr txBox="1">
            <a:spLocks noChangeArrowheads="1"/>
          </p:cNvSpPr>
          <p:nvPr/>
        </p:nvSpPr>
        <p:spPr bwMode="auto">
          <a:xfrm>
            <a:off x="6977063" y="3382963"/>
            <a:ext cx="19129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One possible bearing strength at row-2 is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94" name="Text Box 169"/>
          <p:cNvSpPr txBox="1">
            <a:spLocks noChangeArrowheads="1"/>
          </p:cNvSpPr>
          <p:nvPr/>
        </p:nvSpPr>
        <p:spPr bwMode="auto">
          <a:xfrm>
            <a:off x="3713163" y="4054475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Times New Roman" pitchFamily="18" charset="0"/>
              </a:rPr>
              <a:t>2 </a:t>
            </a:r>
            <a:r>
              <a:rPr lang="en-US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</a:t>
            </a:r>
            <a:r>
              <a:rPr lang="en-US">
                <a:solidFill>
                  <a:srgbClr val="3333FF"/>
                </a:solidFill>
                <a:latin typeface="Times New Roman" pitchFamily="18" charset="0"/>
              </a:rPr>
              <a:t>26.7 kN</a:t>
            </a:r>
          </a:p>
        </p:txBody>
      </p:sp>
      <p:sp>
        <p:nvSpPr>
          <p:cNvPr id="7195" name="Text Box 171"/>
          <p:cNvSpPr txBox="1">
            <a:spLocks noChangeArrowheads="1"/>
          </p:cNvSpPr>
          <p:nvPr/>
        </p:nvSpPr>
        <p:spPr bwMode="auto">
          <a:xfrm>
            <a:off x="96838" y="85725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990000"/>
                </a:solidFill>
                <a:latin typeface="Tahoma" pitchFamily="34" charset="0"/>
              </a:rPr>
              <a:t>Row 2</a:t>
            </a: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 (has 2-rivets)</a:t>
            </a:r>
          </a:p>
        </p:txBody>
      </p:sp>
      <p:grpSp>
        <p:nvGrpSpPr>
          <p:cNvPr id="7196" name="Group 170"/>
          <p:cNvGrpSpPr>
            <a:grpSpLocks/>
          </p:cNvGrpSpPr>
          <p:nvPr/>
        </p:nvGrpSpPr>
        <p:grpSpPr bwMode="auto">
          <a:xfrm>
            <a:off x="123825" y="200025"/>
            <a:ext cx="8694738" cy="3457575"/>
            <a:chOff x="70" y="-183"/>
            <a:chExt cx="5477" cy="2178"/>
          </a:xfrm>
        </p:grpSpPr>
        <p:sp>
          <p:nvSpPr>
            <p:cNvPr id="7217" name="Text Box 22"/>
            <p:cNvSpPr txBox="1">
              <a:spLocks noChangeArrowheads="1"/>
            </p:cNvSpPr>
            <p:nvPr/>
          </p:nvSpPr>
          <p:spPr bwMode="auto">
            <a:xfrm>
              <a:off x="114" y="98"/>
              <a:ext cx="1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  <a:latin typeface="Tahoma" pitchFamily="34" charset="0"/>
                </a:rPr>
                <a:t>crushing at main plate</a:t>
              </a:r>
              <a:r>
                <a:rPr lang="en-US" sz="2000">
                  <a:solidFill>
                    <a:srgbClr val="990000"/>
                  </a:solidFill>
                  <a:latin typeface="Tahoma" pitchFamily="34" charset="0"/>
                </a:rPr>
                <a:t> </a:t>
              </a:r>
              <a:endParaRPr lang="en-US" sz="2000">
                <a:solidFill>
                  <a:srgbClr val="3333FF"/>
                </a:solidFill>
                <a:latin typeface="Tahoma" pitchFamily="34" charset="0"/>
              </a:endParaRP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3223" y="80"/>
              <a:ext cx="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7219" name="Text Box 39"/>
            <p:cNvSpPr txBox="1">
              <a:spLocks noChangeArrowheads="1"/>
            </p:cNvSpPr>
            <p:nvPr/>
          </p:nvSpPr>
          <p:spPr bwMode="auto">
            <a:xfrm>
              <a:off x="4342" y="115"/>
              <a:ext cx="120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One possible bearing strength at row-2 is</a:t>
              </a: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4376" y="704"/>
            <a:ext cx="1165" cy="179"/>
          </p:xfrm>
          <a:graphic>
            <a:graphicData uri="http://schemas.openxmlformats.org/presentationml/2006/ole">
              <p:oleObj spid="_x0000_s7171" name="Equation" r:id="rId5" imgW="1155600" imgH="177480" progId="">
                <p:embed/>
              </p:oleObj>
            </a:graphicData>
          </a:graphic>
        </p:graphicFrame>
        <p:sp>
          <p:nvSpPr>
            <p:cNvPr id="7220" name="Line 42"/>
            <p:cNvSpPr>
              <a:spLocks noChangeShapeType="1"/>
            </p:cNvSpPr>
            <p:nvPr/>
          </p:nvSpPr>
          <p:spPr bwMode="auto">
            <a:xfrm flipV="1">
              <a:off x="2889" y="276"/>
              <a:ext cx="1472" cy="3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1" name="Group 73"/>
            <p:cNvGrpSpPr>
              <a:grpSpLocks/>
            </p:cNvGrpSpPr>
            <p:nvPr/>
          </p:nvGrpSpPr>
          <p:grpSpPr bwMode="auto">
            <a:xfrm>
              <a:off x="70" y="416"/>
              <a:ext cx="4295" cy="982"/>
              <a:chOff x="97" y="1325"/>
              <a:chExt cx="4295" cy="982"/>
            </a:xfrm>
          </p:grpSpPr>
          <p:pic>
            <p:nvPicPr>
              <p:cNvPr id="7245" name="Picture 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6951" r="60190" b="22896"/>
              <a:stretch>
                <a:fillRect/>
              </a:stretch>
            </p:blipFill>
            <p:spPr bwMode="auto">
              <a:xfrm>
                <a:off x="97" y="1447"/>
                <a:ext cx="280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46" name="Rectangle 64"/>
              <p:cNvSpPr>
                <a:spLocks noChangeArrowheads="1"/>
              </p:cNvSpPr>
              <p:nvPr/>
            </p:nvSpPr>
            <p:spPr bwMode="auto">
              <a:xfrm>
                <a:off x="2606" y="1676"/>
                <a:ext cx="115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47" name="Group 10"/>
              <p:cNvGrpSpPr>
                <a:grpSpLocks/>
              </p:cNvGrpSpPr>
              <p:nvPr/>
            </p:nvGrpSpPr>
            <p:grpSpPr bwMode="auto">
              <a:xfrm>
                <a:off x="1647" y="1918"/>
                <a:ext cx="354" cy="54"/>
                <a:chOff x="1950" y="2569"/>
                <a:chExt cx="354" cy="54"/>
              </a:xfrm>
            </p:grpSpPr>
            <p:sp>
              <p:nvSpPr>
                <p:cNvPr id="7255" name="Line 11"/>
                <p:cNvSpPr>
                  <a:spLocks noChangeShapeType="1"/>
                </p:cNvSpPr>
                <p:nvPr/>
              </p:nvSpPr>
              <p:spPr bwMode="auto">
                <a:xfrm>
                  <a:off x="1977" y="2623"/>
                  <a:ext cx="310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6" name="Rectangle 12"/>
                <p:cNvSpPr>
                  <a:spLocks noChangeArrowheads="1"/>
                </p:cNvSpPr>
                <p:nvPr/>
              </p:nvSpPr>
              <p:spPr bwMode="auto">
                <a:xfrm>
                  <a:off x="1950" y="2569"/>
                  <a:ext cx="354" cy="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48" name="Text Box 16"/>
              <p:cNvSpPr txBox="1">
                <a:spLocks noChangeArrowheads="1"/>
              </p:cNvSpPr>
              <p:nvPr/>
            </p:nvSpPr>
            <p:spPr bwMode="auto">
              <a:xfrm>
                <a:off x="1561" y="2057"/>
                <a:ext cx="8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3333FF"/>
                    </a:solidFill>
                    <a:latin typeface="Times New Roman" pitchFamily="18" charset="0"/>
                  </a:rPr>
                  <a:t>19.8 kN</a:t>
                </a:r>
              </a:p>
            </p:txBody>
          </p:sp>
          <p:sp>
            <p:nvSpPr>
              <p:cNvPr id="7249" name="Rectangle 25"/>
              <p:cNvSpPr>
                <a:spLocks noChangeArrowheads="1"/>
              </p:cNvSpPr>
              <p:nvPr/>
            </p:nvSpPr>
            <p:spPr bwMode="auto">
              <a:xfrm>
                <a:off x="2173" y="1325"/>
                <a:ext cx="749" cy="3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0" name="Line 37"/>
              <p:cNvSpPr>
                <a:spLocks noChangeShapeType="1"/>
              </p:cNvSpPr>
              <p:nvPr/>
            </p:nvSpPr>
            <p:spPr bwMode="auto">
              <a:xfrm>
                <a:off x="2957" y="1816"/>
                <a:ext cx="364" cy="0"/>
              </a:xfrm>
              <a:prstGeom prst="line">
                <a:avLst/>
              </a:prstGeom>
              <a:noFill/>
              <a:ln w="9525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Text Box 38"/>
              <p:cNvSpPr txBox="1">
                <a:spLocks noChangeArrowheads="1"/>
              </p:cNvSpPr>
              <p:nvPr/>
            </p:nvSpPr>
            <p:spPr bwMode="auto">
              <a:xfrm>
                <a:off x="3364" y="1676"/>
                <a:ext cx="10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3333FF"/>
                    </a:solidFill>
                    <a:latin typeface="Times New Roman" pitchFamily="18" charset="0"/>
                  </a:rPr>
                  <a:t>P-</a:t>
                </a:r>
                <a:r>
                  <a:rPr lang="en-US" sz="2000">
                    <a:solidFill>
                      <a:srgbClr val="3333FF"/>
                    </a:solidFill>
                    <a:latin typeface="Times New Roman" pitchFamily="18" charset="0"/>
                  </a:rPr>
                  <a:t>94.4 kN</a:t>
                </a:r>
              </a:p>
            </p:txBody>
          </p:sp>
          <p:sp>
            <p:nvSpPr>
              <p:cNvPr id="7252" name="Oval 40"/>
              <p:cNvSpPr>
                <a:spLocks noChangeArrowheads="1"/>
              </p:cNvSpPr>
              <p:nvPr/>
            </p:nvSpPr>
            <p:spPr bwMode="auto">
              <a:xfrm>
                <a:off x="2330" y="1413"/>
                <a:ext cx="727" cy="76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3" name="Text Box 44"/>
              <p:cNvSpPr txBox="1">
                <a:spLocks noChangeArrowheads="1"/>
              </p:cNvSpPr>
              <p:nvPr/>
            </p:nvSpPr>
            <p:spPr bwMode="auto">
              <a:xfrm>
                <a:off x="2391" y="1480"/>
                <a:ext cx="8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3333FF"/>
                    </a:solidFill>
                    <a:latin typeface="Times New Roman" pitchFamily="18" charset="0"/>
                  </a:rPr>
                  <a:t>2 </a:t>
                </a:r>
                <a:r>
                  <a:rPr lang="en-US" sz="2000">
                    <a:solidFill>
                      <a:srgbClr val="3333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 </a:t>
                </a:r>
                <a:r>
                  <a:rPr lang="en-US" sz="2000">
                    <a:solidFill>
                      <a:srgbClr val="3333FF"/>
                    </a:solidFill>
                    <a:latin typeface="Times New Roman" pitchFamily="18" charset="0"/>
                  </a:rPr>
                  <a:t>37.3 kN</a:t>
                </a:r>
              </a:p>
            </p:txBody>
          </p:sp>
          <p:sp>
            <p:nvSpPr>
              <p:cNvPr id="7254" name="Line 57"/>
              <p:cNvSpPr>
                <a:spLocks noChangeShapeType="1"/>
              </p:cNvSpPr>
              <p:nvPr/>
            </p:nvSpPr>
            <p:spPr bwMode="auto">
              <a:xfrm>
                <a:off x="2383" y="1809"/>
                <a:ext cx="364" cy="0"/>
              </a:xfrm>
              <a:prstGeom prst="line">
                <a:avLst/>
              </a:prstGeom>
              <a:noFill/>
              <a:ln w="73025">
                <a:solidFill>
                  <a:srgbClr val="FF0000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2" name="Group 115"/>
            <p:cNvGrpSpPr>
              <a:grpSpLocks/>
            </p:cNvGrpSpPr>
            <p:nvPr/>
          </p:nvGrpSpPr>
          <p:grpSpPr bwMode="auto">
            <a:xfrm>
              <a:off x="2057" y="-183"/>
              <a:ext cx="1211" cy="671"/>
              <a:chOff x="2039" y="15"/>
              <a:chExt cx="1211" cy="671"/>
            </a:xfrm>
          </p:grpSpPr>
          <p:pic>
            <p:nvPicPr>
              <p:cNvPr id="7238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0362" t="66536" r="60190" b="26682"/>
              <a:stretch>
                <a:fillRect/>
              </a:stretch>
            </p:blipFill>
            <p:spPr bwMode="auto">
              <a:xfrm>
                <a:off x="2213" y="146"/>
                <a:ext cx="666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39" name="Rectangle 24"/>
              <p:cNvSpPr>
                <a:spLocks noChangeArrowheads="1"/>
              </p:cNvSpPr>
              <p:nvPr/>
            </p:nvSpPr>
            <p:spPr bwMode="auto">
              <a:xfrm>
                <a:off x="2039" y="15"/>
                <a:ext cx="429" cy="3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" name="Line 35"/>
              <p:cNvSpPr>
                <a:spLocks noChangeShapeType="1"/>
              </p:cNvSpPr>
              <p:nvPr/>
            </p:nvSpPr>
            <p:spPr bwMode="auto">
              <a:xfrm>
                <a:off x="2886" y="402"/>
                <a:ext cx="364" cy="0"/>
              </a:xfrm>
              <a:prstGeom prst="line">
                <a:avLst/>
              </a:prstGeom>
              <a:noFill/>
              <a:ln w="73025">
                <a:solidFill>
                  <a:srgbClr val="008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Rectangle 65"/>
              <p:cNvSpPr>
                <a:spLocks noChangeArrowheads="1"/>
              </p:cNvSpPr>
              <p:nvPr/>
            </p:nvSpPr>
            <p:spPr bwMode="auto">
              <a:xfrm>
                <a:off x="2571" y="316"/>
                <a:ext cx="133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2" name="Rectangle 68"/>
              <p:cNvSpPr>
                <a:spLocks noChangeArrowheads="1"/>
              </p:cNvSpPr>
              <p:nvPr/>
            </p:nvSpPr>
            <p:spPr bwMode="auto">
              <a:xfrm>
                <a:off x="2463" y="137"/>
                <a:ext cx="363" cy="19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Line 69"/>
              <p:cNvSpPr>
                <a:spLocks noChangeShapeType="1"/>
              </p:cNvSpPr>
              <p:nvPr/>
            </p:nvSpPr>
            <p:spPr bwMode="auto">
              <a:xfrm flipH="1">
                <a:off x="2549" y="397"/>
                <a:ext cx="204" cy="0"/>
              </a:xfrm>
              <a:prstGeom prst="line">
                <a:avLst/>
              </a:prstGeom>
              <a:noFill/>
              <a:ln w="73025">
                <a:solidFill>
                  <a:srgbClr val="FF0000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Text Box 71"/>
              <p:cNvSpPr txBox="1">
                <a:spLocks noChangeArrowheads="1"/>
              </p:cNvSpPr>
              <p:nvPr/>
            </p:nvSpPr>
            <p:spPr bwMode="auto">
              <a:xfrm>
                <a:off x="2250" y="474"/>
                <a:ext cx="89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3333FF"/>
                    </a:solidFill>
                    <a:latin typeface="Times New Roman" pitchFamily="18" charset="0"/>
                  </a:rPr>
                  <a:t>37.3 kN</a:t>
                </a:r>
              </a:p>
            </p:txBody>
          </p:sp>
        </p:grpSp>
        <p:grpSp>
          <p:nvGrpSpPr>
            <p:cNvPr id="7223" name="Group 75"/>
            <p:cNvGrpSpPr>
              <a:grpSpLocks/>
            </p:cNvGrpSpPr>
            <p:nvPr/>
          </p:nvGrpSpPr>
          <p:grpSpPr bwMode="auto">
            <a:xfrm>
              <a:off x="1386" y="1209"/>
              <a:ext cx="2172" cy="786"/>
              <a:chOff x="1464" y="2486"/>
              <a:chExt cx="2172" cy="786"/>
            </a:xfrm>
          </p:grpSpPr>
          <p:grpSp>
            <p:nvGrpSpPr>
              <p:cNvPr id="7225" name="Group 13"/>
              <p:cNvGrpSpPr>
                <a:grpSpLocks/>
              </p:cNvGrpSpPr>
              <p:nvPr/>
            </p:nvGrpSpPr>
            <p:grpSpPr bwMode="auto">
              <a:xfrm>
                <a:off x="1695" y="2763"/>
                <a:ext cx="354" cy="65"/>
                <a:chOff x="1879" y="2872"/>
                <a:chExt cx="354" cy="65"/>
              </a:xfrm>
            </p:grpSpPr>
            <p:sp>
              <p:nvSpPr>
                <p:cNvPr id="72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05" y="2872"/>
                  <a:ext cx="310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7" name="Rectangle 15"/>
                <p:cNvSpPr>
                  <a:spLocks noChangeArrowheads="1"/>
                </p:cNvSpPr>
                <p:nvPr/>
              </p:nvSpPr>
              <p:spPr bwMode="auto">
                <a:xfrm>
                  <a:off x="1879" y="2880"/>
                  <a:ext cx="354" cy="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7226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729" t="76842" r="60062" b="14580"/>
              <a:stretch>
                <a:fillRect/>
              </a:stretch>
            </p:blipFill>
            <p:spPr bwMode="auto">
              <a:xfrm>
                <a:off x="1464" y="2802"/>
                <a:ext cx="1495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227" name="Group 19"/>
              <p:cNvGrpSpPr>
                <a:grpSpLocks/>
              </p:cNvGrpSpPr>
              <p:nvPr/>
            </p:nvGrpSpPr>
            <p:grpSpPr bwMode="auto">
              <a:xfrm>
                <a:off x="2983" y="2858"/>
                <a:ext cx="653" cy="274"/>
                <a:chOff x="2420" y="3015"/>
                <a:chExt cx="653" cy="274"/>
              </a:xfrm>
            </p:grpSpPr>
            <p:sp>
              <p:nvSpPr>
                <p:cNvPr id="7234" name="Line 20"/>
                <p:cNvSpPr>
                  <a:spLocks noChangeShapeType="1"/>
                </p:cNvSpPr>
                <p:nvPr/>
              </p:nvSpPr>
              <p:spPr bwMode="auto">
                <a:xfrm>
                  <a:off x="2420" y="3015"/>
                  <a:ext cx="364" cy="0"/>
                </a:xfrm>
                <a:prstGeom prst="line">
                  <a:avLst/>
                </a:prstGeom>
                <a:noFill/>
                <a:ln w="73025">
                  <a:solidFill>
                    <a:srgbClr val="008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26" y="3039"/>
                  <a:ext cx="64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3333FF"/>
                      </a:solidFill>
                      <a:latin typeface="Times New Roman" pitchFamily="18" charset="0"/>
                    </a:rPr>
                    <a:t>57.1 kN</a:t>
                  </a:r>
                </a:p>
              </p:txBody>
            </p:sp>
          </p:grpSp>
          <p:sp>
            <p:nvSpPr>
              <p:cNvPr id="7228" name="Rectangle 33"/>
              <p:cNvSpPr>
                <a:spLocks noChangeArrowheads="1"/>
              </p:cNvSpPr>
              <p:nvPr/>
            </p:nvSpPr>
            <p:spPr bwMode="auto">
              <a:xfrm>
                <a:off x="2209" y="2943"/>
                <a:ext cx="256" cy="3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Text Box 34"/>
              <p:cNvSpPr txBox="1">
                <a:spLocks noChangeArrowheads="1"/>
              </p:cNvSpPr>
              <p:nvPr/>
            </p:nvSpPr>
            <p:spPr bwMode="auto">
              <a:xfrm>
                <a:off x="1541" y="2486"/>
                <a:ext cx="8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th-TH" sz="2000">
                  <a:solidFill>
                    <a:srgbClr val="3333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0" name="Rectangle 66"/>
              <p:cNvSpPr>
                <a:spLocks noChangeArrowheads="1"/>
              </p:cNvSpPr>
              <p:nvPr/>
            </p:nvSpPr>
            <p:spPr bwMode="auto">
              <a:xfrm>
                <a:off x="2652" y="2713"/>
                <a:ext cx="132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Rectangle 67"/>
              <p:cNvSpPr>
                <a:spLocks noChangeArrowheads="1"/>
              </p:cNvSpPr>
              <p:nvPr/>
            </p:nvSpPr>
            <p:spPr bwMode="auto">
              <a:xfrm>
                <a:off x="2534" y="2933"/>
                <a:ext cx="363" cy="19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Line 70"/>
              <p:cNvSpPr>
                <a:spLocks noChangeShapeType="1"/>
              </p:cNvSpPr>
              <p:nvPr/>
            </p:nvSpPr>
            <p:spPr bwMode="auto">
              <a:xfrm flipH="1">
                <a:off x="2620" y="2856"/>
                <a:ext cx="204" cy="0"/>
              </a:xfrm>
              <a:prstGeom prst="line">
                <a:avLst/>
              </a:prstGeom>
              <a:noFill/>
              <a:ln w="73025">
                <a:solidFill>
                  <a:srgbClr val="FF0000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Text Box 72"/>
              <p:cNvSpPr txBox="1">
                <a:spLocks noChangeArrowheads="1"/>
              </p:cNvSpPr>
              <p:nvPr/>
            </p:nvSpPr>
            <p:spPr bwMode="auto">
              <a:xfrm>
                <a:off x="2391" y="2562"/>
                <a:ext cx="8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3333FF"/>
                    </a:solidFill>
                    <a:latin typeface="Times New Roman" pitchFamily="18" charset="0"/>
                  </a:rPr>
                  <a:t>37.3 kN</a:t>
                </a:r>
              </a:p>
            </p:txBody>
          </p:sp>
        </p:grpSp>
        <p:sp>
          <p:nvSpPr>
            <p:cNvPr id="7224" name="Rectangle 9"/>
            <p:cNvSpPr>
              <a:spLocks noChangeArrowheads="1"/>
            </p:cNvSpPr>
            <p:nvPr/>
          </p:nvSpPr>
          <p:spPr bwMode="auto">
            <a:xfrm>
              <a:off x="78" y="88"/>
              <a:ext cx="4195" cy="1850"/>
            </a:xfrm>
            <a:prstGeom prst="rect">
              <a:avLst/>
            </a:prstGeom>
            <a:noFill/>
            <a:ln w="349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7" name="Text Box 172"/>
          <p:cNvSpPr txBox="1">
            <a:spLocks noChangeArrowheads="1"/>
          </p:cNvSpPr>
          <p:nvPr/>
        </p:nvSpPr>
        <p:spPr bwMode="auto">
          <a:xfrm>
            <a:off x="7261225" y="5068888"/>
            <a:ext cx="16176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990000"/>
                </a:solidFill>
              </a:rPr>
              <a:t>Hence strength of row 2 is </a:t>
            </a:r>
            <a:br>
              <a:rPr lang="en-US" sz="2200">
                <a:solidFill>
                  <a:srgbClr val="990000"/>
                </a:solidFill>
              </a:rPr>
            </a:br>
            <a:r>
              <a:rPr lang="en-US" sz="2200">
                <a:solidFill>
                  <a:srgbClr val="990000"/>
                </a:solidFill>
                <a:latin typeface="Times New Roman" pitchFamily="18" charset="0"/>
              </a:rPr>
              <a:t>74.6 kN</a:t>
            </a:r>
          </a:p>
        </p:txBody>
      </p:sp>
      <p:sp>
        <p:nvSpPr>
          <p:cNvPr id="7198" name="Rectangle 173"/>
          <p:cNvSpPr>
            <a:spLocks noChangeArrowheads="1"/>
          </p:cNvSpPr>
          <p:nvPr/>
        </p:nvSpPr>
        <p:spPr bwMode="auto">
          <a:xfrm>
            <a:off x="2755900" y="1812925"/>
            <a:ext cx="211138" cy="255588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294" name="Freeform 174"/>
          <p:cNvSpPr>
            <a:spLocks/>
          </p:cNvSpPr>
          <p:nvPr/>
        </p:nvSpPr>
        <p:spPr bwMode="auto">
          <a:xfrm>
            <a:off x="2654300" y="1562100"/>
            <a:ext cx="476250" cy="21113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02" name="Rectangle 175"/>
          <p:cNvSpPr>
            <a:spLocks noChangeArrowheads="1"/>
          </p:cNvSpPr>
          <p:nvPr/>
        </p:nvSpPr>
        <p:spPr bwMode="auto">
          <a:xfrm>
            <a:off x="2759075" y="2921000"/>
            <a:ext cx="239713" cy="142875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296" name="Freeform 176"/>
          <p:cNvSpPr>
            <a:spLocks/>
          </p:cNvSpPr>
          <p:nvPr/>
        </p:nvSpPr>
        <p:spPr bwMode="auto">
          <a:xfrm flipV="1">
            <a:off x="2643188" y="3124200"/>
            <a:ext cx="476250" cy="21113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06" name="Rectangle 177"/>
          <p:cNvSpPr>
            <a:spLocks noChangeArrowheads="1"/>
          </p:cNvSpPr>
          <p:nvPr/>
        </p:nvSpPr>
        <p:spPr bwMode="auto">
          <a:xfrm>
            <a:off x="2771775" y="4992688"/>
            <a:ext cx="211138" cy="255587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298" name="Freeform 178"/>
          <p:cNvSpPr>
            <a:spLocks/>
          </p:cNvSpPr>
          <p:nvPr/>
        </p:nvSpPr>
        <p:spPr bwMode="auto">
          <a:xfrm>
            <a:off x="2670175" y="4741863"/>
            <a:ext cx="476250" cy="211137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10" name="Rectangle 179"/>
          <p:cNvSpPr>
            <a:spLocks noChangeArrowheads="1"/>
          </p:cNvSpPr>
          <p:nvPr/>
        </p:nvSpPr>
        <p:spPr bwMode="auto">
          <a:xfrm>
            <a:off x="2759075" y="6086475"/>
            <a:ext cx="239713" cy="142875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300" name="Freeform 180"/>
          <p:cNvSpPr>
            <a:spLocks/>
          </p:cNvSpPr>
          <p:nvPr/>
        </p:nvSpPr>
        <p:spPr bwMode="auto">
          <a:xfrm flipV="1">
            <a:off x="2643188" y="6289675"/>
            <a:ext cx="476250" cy="21113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14" name="Freeform 181"/>
          <p:cNvSpPr>
            <a:spLocks/>
          </p:cNvSpPr>
          <p:nvPr/>
        </p:nvSpPr>
        <p:spPr bwMode="auto">
          <a:xfrm>
            <a:off x="4295775" y="1728788"/>
            <a:ext cx="166688" cy="409575"/>
          </a:xfrm>
          <a:custGeom>
            <a:avLst/>
            <a:gdLst>
              <a:gd name="T0" fmla="*/ 2147483647 w 105"/>
              <a:gd name="T1" fmla="*/ 2147483647 h 258"/>
              <a:gd name="T2" fmla="*/ 2147483647 w 105"/>
              <a:gd name="T3" fmla="*/ 0 h 258"/>
              <a:gd name="T4" fmla="*/ 2147483647 w 105"/>
              <a:gd name="T5" fmla="*/ 2147483647 h 258"/>
              <a:gd name="T6" fmla="*/ 2147483647 w 105"/>
              <a:gd name="T7" fmla="*/ 2147483647 h 258"/>
              <a:gd name="T8" fmla="*/ 2147483647 w 105"/>
              <a:gd name="T9" fmla="*/ 2147483647 h 258"/>
              <a:gd name="T10" fmla="*/ 2147483647 w 105"/>
              <a:gd name="T11" fmla="*/ 2147483647 h 258"/>
              <a:gd name="T12" fmla="*/ 2147483647 w 105"/>
              <a:gd name="T13" fmla="*/ 2147483647 h 258"/>
              <a:gd name="T14" fmla="*/ 2147483647 w 105"/>
              <a:gd name="T15" fmla="*/ 2147483647 h 258"/>
              <a:gd name="T16" fmla="*/ 2147483647 w 105"/>
              <a:gd name="T17" fmla="*/ 2147483647 h 258"/>
              <a:gd name="T18" fmla="*/ 2147483647 w 105"/>
              <a:gd name="T19" fmla="*/ 2147483647 h 258"/>
              <a:gd name="T20" fmla="*/ 0 w 105"/>
              <a:gd name="T21" fmla="*/ 2147483647 h 258"/>
              <a:gd name="T22" fmla="*/ 2147483647 w 105"/>
              <a:gd name="T23" fmla="*/ 2147483647 h 2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"/>
              <a:gd name="T37" fmla="*/ 0 h 258"/>
              <a:gd name="T38" fmla="*/ 105 w 105"/>
              <a:gd name="T39" fmla="*/ 258 h 2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" h="258">
                <a:moveTo>
                  <a:pt x="3" y="33"/>
                </a:moveTo>
                <a:lnTo>
                  <a:pt x="54" y="0"/>
                </a:lnTo>
                <a:lnTo>
                  <a:pt x="51" y="36"/>
                </a:lnTo>
                <a:lnTo>
                  <a:pt x="105" y="39"/>
                </a:lnTo>
                <a:lnTo>
                  <a:pt x="60" y="87"/>
                </a:lnTo>
                <a:lnTo>
                  <a:pt x="105" y="114"/>
                </a:lnTo>
                <a:lnTo>
                  <a:pt x="69" y="144"/>
                </a:lnTo>
                <a:lnTo>
                  <a:pt x="102" y="198"/>
                </a:lnTo>
                <a:lnTo>
                  <a:pt x="51" y="183"/>
                </a:lnTo>
                <a:lnTo>
                  <a:pt x="75" y="258"/>
                </a:lnTo>
                <a:lnTo>
                  <a:pt x="0" y="219"/>
                </a:lnTo>
                <a:lnTo>
                  <a:pt x="3" y="33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182"/>
          <p:cNvSpPr>
            <a:spLocks/>
          </p:cNvSpPr>
          <p:nvPr/>
        </p:nvSpPr>
        <p:spPr bwMode="auto">
          <a:xfrm>
            <a:off x="3933825" y="3838575"/>
            <a:ext cx="176213" cy="290513"/>
          </a:xfrm>
          <a:custGeom>
            <a:avLst/>
            <a:gdLst>
              <a:gd name="T0" fmla="*/ 2147483647 w 111"/>
              <a:gd name="T1" fmla="*/ 2147483647 h 183"/>
              <a:gd name="T2" fmla="*/ 2147483647 w 111"/>
              <a:gd name="T3" fmla="*/ 0 h 183"/>
              <a:gd name="T4" fmla="*/ 2147483647 w 111"/>
              <a:gd name="T5" fmla="*/ 2147483647 h 183"/>
              <a:gd name="T6" fmla="*/ 0 w 111"/>
              <a:gd name="T7" fmla="*/ 2147483647 h 183"/>
              <a:gd name="T8" fmla="*/ 2147483647 w 111"/>
              <a:gd name="T9" fmla="*/ 2147483647 h 183"/>
              <a:gd name="T10" fmla="*/ 2147483647 w 111"/>
              <a:gd name="T11" fmla="*/ 2147483647 h 183"/>
              <a:gd name="T12" fmla="*/ 2147483647 w 111"/>
              <a:gd name="T13" fmla="*/ 2147483647 h 183"/>
              <a:gd name="T14" fmla="*/ 2147483647 w 111"/>
              <a:gd name="T15" fmla="*/ 2147483647 h 183"/>
              <a:gd name="T16" fmla="*/ 2147483647 w 111"/>
              <a:gd name="T17" fmla="*/ 2147483647 h 183"/>
              <a:gd name="T18" fmla="*/ 2147483647 w 111"/>
              <a:gd name="T19" fmla="*/ 2147483647 h 1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183"/>
              <a:gd name="T32" fmla="*/ 111 w 111"/>
              <a:gd name="T33" fmla="*/ 183 h 1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183">
                <a:moveTo>
                  <a:pt x="108" y="44"/>
                </a:moveTo>
                <a:lnTo>
                  <a:pt x="45" y="0"/>
                </a:lnTo>
                <a:lnTo>
                  <a:pt x="57" y="54"/>
                </a:lnTo>
                <a:lnTo>
                  <a:pt x="0" y="60"/>
                </a:lnTo>
                <a:lnTo>
                  <a:pt x="51" y="96"/>
                </a:lnTo>
                <a:lnTo>
                  <a:pt x="3" y="123"/>
                </a:lnTo>
                <a:lnTo>
                  <a:pt x="60" y="122"/>
                </a:lnTo>
                <a:lnTo>
                  <a:pt x="48" y="183"/>
                </a:lnTo>
                <a:lnTo>
                  <a:pt x="111" y="141"/>
                </a:lnTo>
                <a:lnTo>
                  <a:pt x="108" y="44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Freeform 184"/>
          <p:cNvSpPr>
            <a:spLocks/>
          </p:cNvSpPr>
          <p:nvPr/>
        </p:nvSpPr>
        <p:spPr bwMode="auto">
          <a:xfrm>
            <a:off x="3906838" y="6032500"/>
            <a:ext cx="176212" cy="290513"/>
          </a:xfrm>
          <a:custGeom>
            <a:avLst/>
            <a:gdLst>
              <a:gd name="T0" fmla="*/ 2147483647 w 111"/>
              <a:gd name="T1" fmla="*/ 2147483647 h 183"/>
              <a:gd name="T2" fmla="*/ 2147483647 w 111"/>
              <a:gd name="T3" fmla="*/ 0 h 183"/>
              <a:gd name="T4" fmla="*/ 2147483647 w 111"/>
              <a:gd name="T5" fmla="*/ 2147483647 h 183"/>
              <a:gd name="T6" fmla="*/ 0 w 111"/>
              <a:gd name="T7" fmla="*/ 2147483647 h 183"/>
              <a:gd name="T8" fmla="*/ 2147483647 w 111"/>
              <a:gd name="T9" fmla="*/ 2147483647 h 183"/>
              <a:gd name="T10" fmla="*/ 2147483647 w 111"/>
              <a:gd name="T11" fmla="*/ 2147483647 h 183"/>
              <a:gd name="T12" fmla="*/ 2147483647 w 111"/>
              <a:gd name="T13" fmla="*/ 2147483647 h 183"/>
              <a:gd name="T14" fmla="*/ 2147483647 w 111"/>
              <a:gd name="T15" fmla="*/ 2147483647 h 183"/>
              <a:gd name="T16" fmla="*/ 2147483647 w 111"/>
              <a:gd name="T17" fmla="*/ 2147483647 h 183"/>
              <a:gd name="T18" fmla="*/ 2147483647 w 111"/>
              <a:gd name="T19" fmla="*/ 2147483647 h 1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183"/>
              <a:gd name="T32" fmla="*/ 111 w 111"/>
              <a:gd name="T33" fmla="*/ 183 h 1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183">
                <a:moveTo>
                  <a:pt x="108" y="44"/>
                </a:moveTo>
                <a:lnTo>
                  <a:pt x="45" y="0"/>
                </a:lnTo>
                <a:lnTo>
                  <a:pt x="57" y="54"/>
                </a:lnTo>
                <a:lnTo>
                  <a:pt x="0" y="60"/>
                </a:lnTo>
                <a:lnTo>
                  <a:pt x="51" y="96"/>
                </a:lnTo>
                <a:lnTo>
                  <a:pt x="3" y="123"/>
                </a:lnTo>
                <a:lnTo>
                  <a:pt x="60" y="122"/>
                </a:lnTo>
                <a:lnTo>
                  <a:pt x="48" y="183"/>
                </a:lnTo>
                <a:lnTo>
                  <a:pt x="111" y="141"/>
                </a:lnTo>
                <a:lnTo>
                  <a:pt x="108" y="44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80BBE-9A06-4DA2-B1CD-C4B19D0A169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0419" name="Text Box 41"/>
          <p:cNvSpPr txBox="1">
            <a:spLocks noChangeArrowheads="1"/>
          </p:cNvSpPr>
          <p:nvPr/>
        </p:nvSpPr>
        <p:spPr bwMode="auto">
          <a:xfrm>
            <a:off x="28575" y="28575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990000"/>
                </a:solidFill>
                <a:latin typeface="Tahoma" pitchFamily="34" charset="0"/>
              </a:rPr>
              <a:t>Row 3</a:t>
            </a: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 (has 2-rivets)</a:t>
            </a:r>
          </a:p>
        </p:txBody>
      </p:sp>
      <p:sp>
        <p:nvSpPr>
          <p:cNvPr id="262228" name="Text Box 84"/>
          <p:cNvSpPr txBox="1">
            <a:spLocks noChangeArrowheads="1"/>
          </p:cNvSpPr>
          <p:nvPr/>
        </p:nvSpPr>
        <p:spPr bwMode="auto">
          <a:xfrm>
            <a:off x="7372350" y="3462338"/>
            <a:ext cx="18716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990000"/>
                </a:solidFill>
              </a:rPr>
              <a:t>Hence strength of row 3 is also </a:t>
            </a:r>
            <a:br>
              <a:rPr lang="en-US" sz="2200">
                <a:solidFill>
                  <a:srgbClr val="990000"/>
                </a:solidFill>
              </a:rPr>
            </a:br>
            <a:r>
              <a:rPr lang="en-US" sz="2200">
                <a:solidFill>
                  <a:srgbClr val="990000"/>
                </a:solidFill>
                <a:latin typeface="Times New Roman" pitchFamily="18" charset="0"/>
              </a:rPr>
              <a:t>74.6 kN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711200" y="4035425"/>
            <a:ext cx="2254250" cy="2190750"/>
            <a:chOff x="448" y="2542"/>
            <a:chExt cx="1420" cy="1380"/>
          </a:xfrm>
        </p:grpSpPr>
        <p:sp>
          <p:nvSpPr>
            <p:cNvPr id="60520" name="Line 56"/>
            <p:cNvSpPr>
              <a:spLocks noChangeShapeType="1"/>
            </p:cNvSpPr>
            <p:nvPr/>
          </p:nvSpPr>
          <p:spPr bwMode="auto">
            <a:xfrm>
              <a:off x="1504" y="3245"/>
              <a:ext cx="364" cy="0"/>
            </a:xfrm>
            <a:prstGeom prst="line">
              <a:avLst/>
            </a:prstGeom>
            <a:noFill/>
            <a:ln w="952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1" name="Line 64"/>
            <p:cNvSpPr>
              <a:spLocks noChangeShapeType="1"/>
            </p:cNvSpPr>
            <p:nvPr/>
          </p:nvSpPr>
          <p:spPr bwMode="auto">
            <a:xfrm>
              <a:off x="1478" y="2542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2" name="Line 85"/>
            <p:cNvSpPr>
              <a:spLocks noChangeShapeType="1"/>
            </p:cNvSpPr>
            <p:nvPr/>
          </p:nvSpPr>
          <p:spPr bwMode="auto">
            <a:xfrm>
              <a:off x="1452" y="3922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3" name="Line 89"/>
            <p:cNvSpPr>
              <a:spLocks noChangeShapeType="1"/>
            </p:cNvSpPr>
            <p:nvPr/>
          </p:nvSpPr>
          <p:spPr bwMode="auto">
            <a:xfrm flipH="1">
              <a:off x="448" y="3227"/>
              <a:ext cx="364" cy="0"/>
            </a:xfrm>
            <a:prstGeom prst="line">
              <a:avLst/>
            </a:prstGeom>
            <a:noFill/>
            <a:ln w="952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4" name="Line 90"/>
            <p:cNvSpPr>
              <a:spLocks noChangeShapeType="1"/>
            </p:cNvSpPr>
            <p:nvPr/>
          </p:nvSpPr>
          <p:spPr bwMode="auto">
            <a:xfrm flipH="1">
              <a:off x="557" y="2542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5" name="Line 91"/>
            <p:cNvSpPr>
              <a:spLocks noChangeShapeType="1"/>
            </p:cNvSpPr>
            <p:nvPr/>
          </p:nvSpPr>
          <p:spPr bwMode="auto">
            <a:xfrm flipH="1">
              <a:off x="495" y="3904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85725" y="3138488"/>
            <a:ext cx="3635375" cy="3705225"/>
            <a:chOff x="54" y="1977"/>
            <a:chExt cx="2290" cy="2334"/>
          </a:xfrm>
        </p:grpSpPr>
        <p:grpSp>
          <p:nvGrpSpPr>
            <p:cNvPr id="60495" name="Group 97"/>
            <p:cNvGrpSpPr>
              <a:grpSpLocks/>
            </p:cNvGrpSpPr>
            <p:nvPr/>
          </p:nvGrpSpPr>
          <p:grpSpPr bwMode="auto">
            <a:xfrm>
              <a:off x="687" y="3820"/>
              <a:ext cx="1657" cy="491"/>
              <a:chOff x="2678" y="3235"/>
              <a:chExt cx="1657" cy="491"/>
            </a:xfrm>
          </p:grpSpPr>
          <p:grpSp>
            <p:nvGrpSpPr>
              <p:cNvPr id="60513" name="Group 95"/>
              <p:cNvGrpSpPr>
                <a:grpSpLocks/>
              </p:cNvGrpSpPr>
              <p:nvPr/>
            </p:nvGrpSpPr>
            <p:grpSpPr bwMode="auto">
              <a:xfrm>
                <a:off x="2678" y="3256"/>
                <a:ext cx="1657" cy="470"/>
                <a:chOff x="738" y="3868"/>
                <a:chExt cx="1657" cy="470"/>
              </a:xfrm>
            </p:grpSpPr>
            <p:sp>
              <p:nvSpPr>
                <p:cNvPr id="60515" name="Rectangle 32"/>
                <p:cNvSpPr>
                  <a:spLocks noChangeArrowheads="1"/>
                </p:cNvSpPr>
                <p:nvPr/>
              </p:nvSpPr>
              <p:spPr bwMode="auto">
                <a:xfrm>
                  <a:off x="2139" y="3981"/>
                  <a:ext cx="256" cy="32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0516" name="Group 94"/>
                <p:cNvGrpSpPr>
                  <a:grpSpLocks/>
                </p:cNvGrpSpPr>
                <p:nvPr/>
              </p:nvGrpSpPr>
              <p:grpSpPr bwMode="auto">
                <a:xfrm>
                  <a:off x="738" y="3868"/>
                  <a:ext cx="750" cy="470"/>
                  <a:chOff x="2139" y="1834"/>
                  <a:chExt cx="750" cy="470"/>
                </a:xfrm>
              </p:grpSpPr>
              <p:pic>
                <p:nvPicPr>
                  <p:cNvPr id="60517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2178" t="76842" r="60062" b="15543"/>
                  <a:stretch>
                    <a:fillRect/>
                  </a:stretch>
                </p:blipFill>
                <p:spPr bwMode="auto">
                  <a:xfrm>
                    <a:off x="2342" y="1834"/>
                    <a:ext cx="547" cy="3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051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139" y="1975"/>
                    <a:ext cx="256" cy="3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51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464" y="1965"/>
                    <a:ext cx="363" cy="1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0514" name="Rectangle 96"/>
              <p:cNvSpPr>
                <a:spLocks noChangeArrowheads="1"/>
              </p:cNvSpPr>
              <p:nvPr/>
            </p:nvSpPr>
            <p:spPr bwMode="auto">
              <a:xfrm>
                <a:off x="3119" y="3235"/>
                <a:ext cx="124" cy="1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96" name="Rectangle 38"/>
            <p:cNvSpPr>
              <a:spLocks noChangeArrowheads="1"/>
            </p:cNvSpPr>
            <p:nvPr/>
          </p:nvSpPr>
          <p:spPr bwMode="auto">
            <a:xfrm>
              <a:off x="54" y="1977"/>
              <a:ext cx="2148" cy="2276"/>
            </a:xfrm>
            <a:prstGeom prst="rect">
              <a:avLst/>
            </a:prstGeom>
            <a:noFill/>
            <a:ln w="349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497" name="Picture 49"/>
            <p:cNvPicPr>
              <a:picLocks noChangeAspect="1" noChangeArrowheads="1"/>
            </p:cNvPicPr>
            <p:nvPr/>
          </p:nvPicPr>
          <p:blipFill>
            <a:blip r:embed="rId2" cstate="print"/>
            <a:srcRect l="31313" t="66951" r="60190" b="22896"/>
            <a:stretch>
              <a:fillRect/>
            </a:stretch>
          </p:blipFill>
          <p:spPr bwMode="auto">
            <a:xfrm>
              <a:off x="851" y="2876"/>
              <a:ext cx="59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98" name="Rectangle 50"/>
            <p:cNvSpPr>
              <a:spLocks noChangeArrowheads="1"/>
            </p:cNvSpPr>
            <p:nvPr/>
          </p:nvSpPr>
          <p:spPr bwMode="auto">
            <a:xfrm>
              <a:off x="1153" y="3105"/>
              <a:ext cx="115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9" name="Rectangle 55"/>
            <p:cNvSpPr>
              <a:spLocks noChangeArrowheads="1"/>
            </p:cNvSpPr>
            <p:nvPr/>
          </p:nvSpPr>
          <p:spPr bwMode="auto">
            <a:xfrm>
              <a:off x="720" y="2754"/>
              <a:ext cx="749" cy="3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0" name="Oval 58"/>
            <p:cNvSpPr>
              <a:spLocks noChangeArrowheads="1"/>
            </p:cNvSpPr>
            <p:nvPr/>
          </p:nvSpPr>
          <p:spPr bwMode="auto">
            <a:xfrm>
              <a:off x="805" y="2842"/>
              <a:ext cx="727" cy="7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1" name="Text Box 59"/>
            <p:cNvSpPr txBox="1">
              <a:spLocks noChangeArrowheads="1"/>
            </p:cNvSpPr>
            <p:nvPr/>
          </p:nvSpPr>
          <p:spPr bwMode="auto">
            <a:xfrm>
              <a:off x="938" y="2909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 </a:t>
              </a:r>
              <a:r>
                <a:rPr lang="en-US" sz="2000">
                  <a:solidFill>
                    <a:srgbClr val="3333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60502" name="Line 60"/>
            <p:cNvSpPr>
              <a:spLocks noChangeShapeType="1"/>
            </p:cNvSpPr>
            <p:nvPr/>
          </p:nvSpPr>
          <p:spPr bwMode="auto">
            <a:xfrm>
              <a:off x="930" y="3238"/>
              <a:ext cx="36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0503" name="Picture 62"/>
            <p:cNvPicPr>
              <a:picLocks noChangeAspect="1" noChangeArrowheads="1"/>
            </p:cNvPicPr>
            <p:nvPr/>
          </p:nvPicPr>
          <p:blipFill>
            <a:blip r:embed="rId2" cstate="print"/>
            <a:srcRect l="32617" t="66339" r="60190" b="26682"/>
            <a:stretch>
              <a:fillRect/>
            </a:stretch>
          </p:blipFill>
          <p:spPr bwMode="auto">
            <a:xfrm>
              <a:off x="964" y="2277"/>
              <a:ext cx="50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504" name="Rectangle 63"/>
            <p:cNvSpPr>
              <a:spLocks noChangeArrowheads="1"/>
            </p:cNvSpPr>
            <p:nvPr/>
          </p:nvSpPr>
          <p:spPr bwMode="auto">
            <a:xfrm>
              <a:off x="631" y="2155"/>
              <a:ext cx="429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5" name="Rectangle 65"/>
            <p:cNvSpPr>
              <a:spLocks noChangeArrowheads="1"/>
            </p:cNvSpPr>
            <p:nvPr/>
          </p:nvSpPr>
          <p:spPr bwMode="auto">
            <a:xfrm>
              <a:off x="1163" y="2456"/>
              <a:ext cx="133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6" name="Rectangle 66"/>
            <p:cNvSpPr>
              <a:spLocks noChangeArrowheads="1"/>
            </p:cNvSpPr>
            <p:nvPr/>
          </p:nvSpPr>
          <p:spPr bwMode="auto">
            <a:xfrm>
              <a:off x="1055" y="2277"/>
              <a:ext cx="363" cy="1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7" name="Line 67"/>
            <p:cNvSpPr>
              <a:spLocks noChangeShapeType="1"/>
            </p:cNvSpPr>
            <p:nvPr/>
          </p:nvSpPr>
          <p:spPr bwMode="auto">
            <a:xfrm flipH="1">
              <a:off x="1141" y="2537"/>
              <a:ext cx="20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8" name="Text Box 68"/>
            <p:cNvSpPr txBox="1">
              <a:spLocks noChangeArrowheads="1"/>
            </p:cNvSpPr>
            <p:nvPr/>
          </p:nvSpPr>
          <p:spPr bwMode="auto">
            <a:xfrm>
              <a:off x="968" y="2587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60509" name="Rectangle 79"/>
            <p:cNvSpPr>
              <a:spLocks noChangeArrowheads="1"/>
            </p:cNvSpPr>
            <p:nvPr/>
          </p:nvSpPr>
          <p:spPr bwMode="auto">
            <a:xfrm>
              <a:off x="1148" y="3774"/>
              <a:ext cx="132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0" name="Line 81"/>
            <p:cNvSpPr>
              <a:spLocks noChangeShapeType="1"/>
            </p:cNvSpPr>
            <p:nvPr/>
          </p:nvSpPr>
          <p:spPr bwMode="auto">
            <a:xfrm flipH="1">
              <a:off x="1116" y="3917"/>
              <a:ext cx="20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Text Box 82"/>
            <p:cNvSpPr txBox="1">
              <a:spLocks noChangeArrowheads="1"/>
            </p:cNvSpPr>
            <p:nvPr/>
          </p:nvSpPr>
          <p:spPr bwMode="auto">
            <a:xfrm>
              <a:off x="950" y="3632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60512" name="Text Box 2"/>
            <p:cNvSpPr txBox="1">
              <a:spLocks noChangeArrowheads="1"/>
            </p:cNvSpPr>
            <p:nvPr/>
          </p:nvSpPr>
          <p:spPr bwMode="auto">
            <a:xfrm>
              <a:off x="98" y="1995"/>
              <a:ext cx="1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  <a:latin typeface="Tahoma" pitchFamily="34" charset="0"/>
                </a:rPr>
                <a:t>crushing at main plate</a:t>
              </a:r>
              <a:r>
                <a:rPr lang="en-US" sz="2000">
                  <a:solidFill>
                    <a:srgbClr val="990000"/>
                  </a:solidFill>
                  <a:latin typeface="Tahoma" pitchFamily="34" charset="0"/>
                </a:rPr>
                <a:t> </a:t>
              </a:r>
              <a:endParaRPr lang="en-US" sz="2000">
                <a:solidFill>
                  <a:srgbClr val="3333FF"/>
                </a:solidFill>
                <a:latin typeface="Tahoma" pitchFamily="34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4719638" y="4019550"/>
            <a:ext cx="2225675" cy="2200275"/>
            <a:chOff x="2973" y="2532"/>
            <a:chExt cx="1402" cy="1386"/>
          </a:xfrm>
        </p:grpSpPr>
        <p:sp>
          <p:nvSpPr>
            <p:cNvPr id="60489" name="Line 14"/>
            <p:cNvSpPr>
              <a:spLocks noChangeShapeType="1"/>
            </p:cNvSpPr>
            <p:nvPr/>
          </p:nvSpPr>
          <p:spPr bwMode="auto">
            <a:xfrm>
              <a:off x="4011" y="3244"/>
              <a:ext cx="364" cy="0"/>
            </a:xfrm>
            <a:prstGeom prst="line">
              <a:avLst/>
            </a:prstGeom>
            <a:noFill/>
            <a:ln w="952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0" name="Line 21"/>
            <p:cNvSpPr>
              <a:spLocks noChangeShapeType="1"/>
            </p:cNvSpPr>
            <p:nvPr/>
          </p:nvSpPr>
          <p:spPr bwMode="auto">
            <a:xfrm>
              <a:off x="3985" y="2541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30"/>
            <p:cNvSpPr>
              <a:spLocks noChangeShapeType="1"/>
            </p:cNvSpPr>
            <p:nvPr/>
          </p:nvSpPr>
          <p:spPr bwMode="auto">
            <a:xfrm>
              <a:off x="3986" y="3918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86"/>
            <p:cNvSpPr>
              <a:spLocks noChangeShapeType="1"/>
            </p:cNvSpPr>
            <p:nvPr/>
          </p:nvSpPr>
          <p:spPr bwMode="auto">
            <a:xfrm flipH="1">
              <a:off x="2973" y="3235"/>
              <a:ext cx="364" cy="0"/>
            </a:xfrm>
            <a:prstGeom prst="line">
              <a:avLst/>
            </a:prstGeom>
            <a:noFill/>
            <a:ln w="952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3" name="Line 87"/>
            <p:cNvSpPr>
              <a:spLocks noChangeShapeType="1"/>
            </p:cNvSpPr>
            <p:nvPr/>
          </p:nvSpPr>
          <p:spPr bwMode="auto">
            <a:xfrm flipH="1">
              <a:off x="3109" y="2532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4" name="Line 88"/>
            <p:cNvSpPr>
              <a:spLocks noChangeShapeType="1"/>
            </p:cNvSpPr>
            <p:nvPr/>
          </p:nvSpPr>
          <p:spPr bwMode="auto">
            <a:xfrm flipH="1">
              <a:off x="3020" y="3918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51"/>
          <p:cNvGrpSpPr>
            <a:grpSpLocks/>
          </p:cNvGrpSpPr>
          <p:nvPr/>
        </p:nvGrpSpPr>
        <p:grpSpPr bwMode="auto">
          <a:xfrm>
            <a:off x="3582988" y="3144838"/>
            <a:ext cx="3775075" cy="3598862"/>
            <a:chOff x="2257" y="1981"/>
            <a:chExt cx="2378" cy="2267"/>
          </a:xfrm>
        </p:grpSpPr>
        <p:pic>
          <p:nvPicPr>
            <p:cNvPr id="60470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32063" t="66754" r="60190" b="22896"/>
            <a:stretch>
              <a:fillRect/>
            </a:stretch>
          </p:blipFill>
          <p:spPr bwMode="auto">
            <a:xfrm>
              <a:off x="3411" y="2866"/>
              <a:ext cx="546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71" name="Rectangle 8"/>
            <p:cNvSpPr>
              <a:spLocks noChangeArrowheads="1"/>
            </p:cNvSpPr>
            <p:nvPr/>
          </p:nvSpPr>
          <p:spPr bwMode="auto">
            <a:xfrm>
              <a:off x="3660" y="3104"/>
              <a:ext cx="115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2" name="Rectangle 13"/>
            <p:cNvSpPr>
              <a:spLocks noChangeArrowheads="1"/>
            </p:cNvSpPr>
            <p:nvPr/>
          </p:nvSpPr>
          <p:spPr bwMode="auto">
            <a:xfrm>
              <a:off x="3227" y="2753"/>
              <a:ext cx="749" cy="3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3" name="Oval 16"/>
            <p:cNvSpPr>
              <a:spLocks noChangeArrowheads="1"/>
            </p:cNvSpPr>
            <p:nvPr/>
          </p:nvSpPr>
          <p:spPr bwMode="auto">
            <a:xfrm>
              <a:off x="3384" y="2841"/>
              <a:ext cx="727" cy="7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4" name="Text Box 17"/>
            <p:cNvSpPr txBox="1">
              <a:spLocks noChangeArrowheads="1"/>
            </p:cNvSpPr>
            <p:nvPr/>
          </p:nvSpPr>
          <p:spPr bwMode="auto">
            <a:xfrm>
              <a:off x="3445" y="2908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4 </a:t>
              </a:r>
              <a:r>
                <a:rPr lang="en-US" sz="2000">
                  <a:solidFill>
                    <a:srgbClr val="3333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  <p:sp>
          <p:nvSpPr>
            <p:cNvPr id="60475" name="Line 18"/>
            <p:cNvSpPr>
              <a:spLocks noChangeShapeType="1"/>
            </p:cNvSpPr>
            <p:nvPr/>
          </p:nvSpPr>
          <p:spPr bwMode="auto">
            <a:xfrm>
              <a:off x="3437" y="3237"/>
              <a:ext cx="36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0476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l="33257" t="66536" r="60190" b="26682"/>
            <a:stretch>
              <a:fillRect/>
            </a:stretch>
          </p:blipFill>
          <p:spPr bwMode="auto">
            <a:xfrm>
              <a:off x="3516" y="2285"/>
              <a:ext cx="46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77" name="Rectangle 20"/>
            <p:cNvSpPr>
              <a:spLocks noChangeArrowheads="1"/>
            </p:cNvSpPr>
            <p:nvPr/>
          </p:nvSpPr>
          <p:spPr bwMode="auto">
            <a:xfrm>
              <a:off x="3138" y="2154"/>
              <a:ext cx="429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8" name="Rectangle 22"/>
            <p:cNvSpPr>
              <a:spLocks noChangeArrowheads="1"/>
            </p:cNvSpPr>
            <p:nvPr/>
          </p:nvSpPr>
          <p:spPr bwMode="auto">
            <a:xfrm>
              <a:off x="3670" y="2455"/>
              <a:ext cx="133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9" name="Rectangle 23"/>
            <p:cNvSpPr>
              <a:spLocks noChangeArrowheads="1"/>
            </p:cNvSpPr>
            <p:nvPr/>
          </p:nvSpPr>
          <p:spPr bwMode="auto">
            <a:xfrm>
              <a:off x="3562" y="2276"/>
              <a:ext cx="363" cy="1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0" name="Line 24"/>
            <p:cNvSpPr>
              <a:spLocks noChangeShapeType="1"/>
            </p:cNvSpPr>
            <p:nvPr/>
          </p:nvSpPr>
          <p:spPr bwMode="auto">
            <a:xfrm flipH="1">
              <a:off x="3648" y="2536"/>
              <a:ext cx="20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0481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 l="32434" t="76842" r="60062" b="18169"/>
            <a:stretch>
              <a:fillRect/>
            </a:stretch>
          </p:blipFill>
          <p:spPr bwMode="auto">
            <a:xfrm>
              <a:off x="3433" y="3862"/>
              <a:ext cx="52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82" name="Rectangle 34"/>
            <p:cNvSpPr>
              <a:spLocks noChangeArrowheads="1"/>
            </p:cNvSpPr>
            <p:nvPr/>
          </p:nvSpPr>
          <p:spPr bwMode="auto">
            <a:xfrm>
              <a:off x="3655" y="3773"/>
              <a:ext cx="132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3" name="Rectangle 35"/>
            <p:cNvSpPr>
              <a:spLocks noChangeArrowheads="1"/>
            </p:cNvSpPr>
            <p:nvPr/>
          </p:nvSpPr>
          <p:spPr bwMode="auto">
            <a:xfrm>
              <a:off x="3537" y="3993"/>
              <a:ext cx="363" cy="1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4" name="Line 36"/>
            <p:cNvSpPr>
              <a:spLocks noChangeShapeType="1"/>
            </p:cNvSpPr>
            <p:nvPr/>
          </p:nvSpPr>
          <p:spPr bwMode="auto">
            <a:xfrm flipH="1">
              <a:off x="3623" y="3916"/>
              <a:ext cx="204" cy="0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Text Box 37"/>
            <p:cNvSpPr txBox="1">
              <a:spLocks noChangeArrowheads="1"/>
            </p:cNvSpPr>
            <p:nvPr/>
          </p:nvSpPr>
          <p:spPr bwMode="auto">
            <a:xfrm>
              <a:off x="3421" y="3640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2 </a:t>
              </a:r>
              <a:r>
                <a:rPr lang="en-US">
                  <a:solidFill>
                    <a:srgbClr val="3333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  <p:sp>
          <p:nvSpPr>
            <p:cNvPr id="60486" name="Text Box 40"/>
            <p:cNvSpPr txBox="1">
              <a:spLocks noChangeArrowheads="1"/>
            </p:cNvSpPr>
            <p:nvPr/>
          </p:nvSpPr>
          <p:spPr bwMode="auto">
            <a:xfrm>
              <a:off x="3412" y="2576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2 </a:t>
              </a:r>
              <a:r>
                <a:rPr lang="en-US">
                  <a:solidFill>
                    <a:srgbClr val="3333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26.7 kN</a:t>
              </a:r>
            </a:p>
          </p:txBody>
        </p:sp>
        <p:sp>
          <p:nvSpPr>
            <p:cNvPr id="60487" name="Rectangle 83"/>
            <p:cNvSpPr>
              <a:spLocks noChangeArrowheads="1"/>
            </p:cNvSpPr>
            <p:nvPr/>
          </p:nvSpPr>
          <p:spPr bwMode="auto">
            <a:xfrm>
              <a:off x="2257" y="1981"/>
              <a:ext cx="2378" cy="2267"/>
            </a:xfrm>
            <a:prstGeom prst="rect">
              <a:avLst/>
            </a:prstGeom>
            <a:noFill/>
            <a:ln w="349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Text Box 43"/>
            <p:cNvSpPr txBox="1">
              <a:spLocks noChangeArrowheads="1"/>
            </p:cNvSpPr>
            <p:nvPr/>
          </p:nvSpPr>
          <p:spPr bwMode="auto">
            <a:xfrm>
              <a:off x="2310" y="2020"/>
              <a:ext cx="1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  <a:latin typeface="Tahoma" pitchFamily="34" charset="0"/>
                </a:rPr>
                <a:t>crushing at cover plate</a:t>
              </a:r>
              <a:r>
                <a:rPr lang="en-US" sz="2000">
                  <a:solidFill>
                    <a:srgbClr val="990000"/>
                  </a:solidFill>
                  <a:latin typeface="Tahoma" pitchFamily="34" charset="0"/>
                </a:rPr>
                <a:t> </a:t>
              </a:r>
              <a:endParaRPr lang="en-US" sz="2000">
                <a:solidFill>
                  <a:srgbClr val="3333FF"/>
                </a:solidFill>
                <a:latin typeface="Tahoma" pitchFamily="34" charset="0"/>
              </a:endParaRPr>
            </a:p>
          </p:txBody>
        </p:sp>
      </p:grpSp>
      <p:sp>
        <p:nvSpPr>
          <p:cNvPr id="60425" name="Rectangle 137"/>
          <p:cNvSpPr>
            <a:spLocks noChangeArrowheads="1"/>
          </p:cNvSpPr>
          <p:nvPr/>
        </p:nvSpPr>
        <p:spPr bwMode="auto">
          <a:xfrm>
            <a:off x="1449388" y="971550"/>
            <a:ext cx="1744662" cy="1658938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6" name="Picture 138"/>
          <p:cNvPicPr>
            <a:picLocks noChangeAspect="1" noChangeArrowheads="1"/>
          </p:cNvPicPr>
          <p:nvPr/>
        </p:nvPicPr>
        <p:blipFill>
          <a:blip r:embed="rId2" cstate="print"/>
          <a:srcRect l="1630" t="2513" r="50682" b="40291"/>
          <a:stretch>
            <a:fillRect/>
          </a:stretch>
        </p:blipFill>
        <p:spPr bwMode="auto">
          <a:xfrm>
            <a:off x="377825" y="652463"/>
            <a:ext cx="288607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3560763" y="152400"/>
            <a:ext cx="3910012" cy="2884488"/>
            <a:chOff x="2243" y="96"/>
            <a:chExt cx="2463" cy="1817"/>
          </a:xfrm>
        </p:grpSpPr>
        <p:sp>
          <p:nvSpPr>
            <p:cNvPr id="60439" name="Rectangle 132"/>
            <p:cNvSpPr>
              <a:spLocks noChangeArrowheads="1"/>
            </p:cNvSpPr>
            <p:nvPr/>
          </p:nvSpPr>
          <p:spPr bwMode="auto">
            <a:xfrm>
              <a:off x="2243" y="96"/>
              <a:ext cx="2463" cy="1817"/>
            </a:xfrm>
            <a:prstGeom prst="rect">
              <a:avLst/>
            </a:prstGeom>
            <a:noFill/>
            <a:ln w="317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40" name="Group 102"/>
            <p:cNvGrpSpPr>
              <a:grpSpLocks/>
            </p:cNvGrpSpPr>
            <p:nvPr/>
          </p:nvGrpSpPr>
          <p:grpSpPr bwMode="auto">
            <a:xfrm>
              <a:off x="3435" y="1101"/>
              <a:ext cx="354" cy="54"/>
              <a:chOff x="1950" y="2569"/>
              <a:chExt cx="354" cy="54"/>
            </a:xfrm>
          </p:grpSpPr>
          <p:sp>
            <p:nvSpPr>
              <p:cNvPr id="60468" name="Line 103"/>
              <p:cNvSpPr>
                <a:spLocks noChangeShapeType="1"/>
              </p:cNvSpPr>
              <p:nvPr/>
            </p:nvSpPr>
            <p:spPr bwMode="auto">
              <a:xfrm>
                <a:off x="1977" y="2623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9" name="Rectangle 104"/>
              <p:cNvSpPr>
                <a:spLocks noChangeArrowheads="1"/>
              </p:cNvSpPr>
              <p:nvPr/>
            </p:nvSpPr>
            <p:spPr bwMode="auto">
              <a:xfrm>
                <a:off x="1950" y="2569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41" name="Group 105"/>
            <p:cNvGrpSpPr>
              <a:grpSpLocks/>
            </p:cNvGrpSpPr>
            <p:nvPr/>
          </p:nvGrpSpPr>
          <p:grpSpPr bwMode="auto">
            <a:xfrm flipV="1">
              <a:off x="3435" y="879"/>
              <a:ext cx="354" cy="54"/>
              <a:chOff x="1950" y="2569"/>
              <a:chExt cx="354" cy="54"/>
            </a:xfrm>
          </p:grpSpPr>
          <p:sp>
            <p:nvSpPr>
              <p:cNvPr id="60466" name="Line 106"/>
              <p:cNvSpPr>
                <a:spLocks noChangeShapeType="1"/>
              </p:cNvSpPr>
              <p:nvPr/>
            </p:nvSpPr>
            <p:spPr bwMode="auto">
              <a:xfrm>
                <a:off x="1977" y="2623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7" name="Rectangle 107"/>
              <p:cNvSpPr>
                <a:spLocks noChangeArrowheads="1"/>
              </p:cNvSpPr>
              <p:nvPr/>
            </p:nvSpPr>
            <p:spPr bwMode="auto">
              <a:xfrm>
                <a:off x="1950" y="2569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42" name="Oval 110"/>
            <p:cNvSpPr>
              <a:spLocks noChangeArrowheads="1"/>
            </p:cNvSpPr>
            <p:nvPr/>
          </p:nvSpPr>
          <p:spPr bwMode="auto">
            <a:xfrm>
              <a:off x="3322" y="700"/>
              <a:ext cx="630" cy="61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Text Box 111"/>
            <p:cNvSpPr txBox="1">
              <a:spLocks noChangeArrowheads="1"/>
            </p:cNvSpPr>
            <p:nvPr/>
          </p:nvSpPr>
          <p:spPr bwMode="auto">
            <a:xfrm>
              <a:off x="3428" y="599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 </a:t>
              </a:r>
              <a:r>
                <a:rPr lang="en-US" sz="2000">
                  <a:solidFill>
                    <a:srgbClr val="3333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60444" name="Text Box 112"/>
            <p:cNvSpPr txBox="1">
              <a:spLocks noChangeArrowheads="1"/>
            </p:cNvSpPr>
            <p:nvPr/>
          </p:nvSpPr>
          <p:spPr bwMode="auto">
            <a:xfrm>
              <a:off x="3383" y="1184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2 </a:t>
              </a:r>
              <a:r>
                <a:rPr lang="en-US" sz="2000">
                  <a:solidFill>
                    <a:srgbClr val="3333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grpSp>
          <p:nvGrpSpPr>
            <p:cNvPr id="60445" name="Group 113"/>
            <p:cNvGrpSpPr>
              <a:grpSpLocks/>
            </p:cNvGrpSpPr>
            <p:nvPr/>
          </p:nvGrpSpPr>
          <p:grpSpPr bwMode="auto">
            <a:xfrm flipH="1">
              <a:off x="3621" y="510"/>
              <a:ext cx="354" cy="54"/>
              <a:chOff x="1950" y="2569"/>
              <a:chExt cx="354" cy="54"/>
            </a:xfrm>
          </p:grpSpPr>
          <p:sp>
            <p:nvSpPr>
              <p:cNvPr id="60464" name="Line 114"/>
              <p:cNvSpPr>
                <a:spLocks noChangeShapeType="1"/>
              </p:cNvSpPr>
              <p:nvPr/>
            </p:nvSpPr>
            <p:spPr bwMode="auto">
              <a:xfrm>
                <a:off x="1977" y="2623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5" name="Rectangle 115"/>
              <p:cNvSpPr>
                <a:spLocks noChangeArrowheads="1"/>
              </p:cNvSpPr>
              <p:nvPr/>
            </p:nvSpPr>
            <p:spPr bwMode="auto">
              <a:xfrm>
                <a:off x="1950" y="2569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0446" name="Picture 116"/>
            <p:cNvPicPr>
              <a:picLocks noChangeAspect="1" noChangeArrowheads="1"/>
            </p:cNvPicPr>
            <p:nvPr/>
          </p:nvPicPr>
          <p:blipFill>
            <a:blip r:embed="rId2" cstate="print"/>
            <a:srcRect l="33128" t="66142" r="60190" b="26682"/>
            <a:stretch>
              <a:fillRect/>
            </a:stretch>
          </p:blipFill>
          <p:spPr bwMode="auto">
            <a:xfrm>
              <a:off x="3573" y="194"/>
              <a:ext cx="471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47" name="Rectangle 117"/>
            <p:cNvSpPr>
              <a:spLocks noChangeArrowheads="1"/>
            </p:cNvSpPr>
            <p:nvPr/>
          </p:nvSpPr>
          <p:spPr bwMode="auto">
            <a:xfrm>
              <a:off x="3204" y="153"/>
              <a:ext cx="429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448" name="Picture 120"/>
            <p:cNvPicPr>
              <a:picLocks noChangeAspect="1" noChangeArrowheads="1"/>
            </p:cNvPicPr>
            <p:nvPr/>
          </p:nvPicPr>
          <p:blipFill>
            <a:blip r:embed="rId2" cstate="print"/>
            <a:srcRect l="33640" t="66142" r="60190" b="26682"/>
            <a:stretch>
              <a:fillRect/>
            </a:stretch>
          </p:blipFill>
          <p:spPr bwMode="auto">
            <a:xfrm flipV="1">
              <a:off x="3611" y="1535"/>
              <a:ext cx="43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121"/>
            <p:cNvPicPr>
              <a:picLocks noChangeAspect="1" noChangeArrowheads="1"/>
            </p:cNvPicPr>
            <p:nvPr/>
          </p:nvPicPr>
          <p:blipFill>
            <a:blip r:embed="rId2" cstate="print"/>
            <a:srcRect l="32574" t="72946" r="60190" b="22896"/>
            <a:stretch>
              <a:fillRect/>
            </a:stretch>
          </p:blipFill>
          <p:spPr bwMode="auto">
            <a:xfrm>
              <a:off x="3360" y="917"/>
              <a:ext cx="51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450" name="Group 122"/>
            <p:cNvGrpSpPr>
              <a:grpSpLocks/>
            </p:cNvGrpSpPr>
            <p:nvPr/>
          </p:nvGrpSpPr>
          <p:grpSpPr bwMode="auto">
            <a:xfrm flipH="1" flipV="1">
              <a:off x="3623" y="1480"/>
              <a:ext cx="354" cy="54"/>
              <a:chOff x="1950" y="2569"/>
              <a:chExt cx="354" cy="54"/>
            </a:xfrm>
          </p:grpSpPr>
          <p:sp>
            <p:nvSpPr>
              <p:cNvPr id="60462" name="Line 123"/>
              <p:cNvSpPr>
                <a:spLocks noChangeShapeType="1"/>
              </p:cNvSpPr>
              <p:nvPr/>
            </p:nvSpPr>
            <p:spPr bwMode="auto">
              <a:xfrm>
                <a:off x="1977" y="2623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3" name="Rectangle 124"/>
              <p:cNvSpPr>
                <a:spLocks noChangeArrowheads="1"/>
              </p:cNvSpPr>
              <p:nvPr/>
            </p:nvSpPr>
            <p:spPr bwMode="auto">
              <a:xfrm>
                <a:off x="1950" y="2569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51" name="Text Box 133"/>
            <p:cNvSpPr txBox="1">
              <a:spLocks noChangeArrowheads="1"/>
            </p:cNvSpPr>
            <p:nvPr/>
          </p:nvSpPr>
          <p:spPr bwMode="auto">
            <a:xfrm>
              <a:off x="2299" y="147"/>
              <a:ext cx="11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>
                  <a:solidFill>
                    <a:srgbClr val="990000"/>
                  </a:solidFill>
                  <a:latin typeface="Tahoma" pitchFamily="34" charset="0"/>
                </a:rPr>
                <a:t>double shear</a:t>
              </a:r>
              <a:r>
                <a:rPr lang="en-US" sz="2000">
                  <a:solidFill>
                    <a:srgbClr val="990000"/>
                  </a:solidFill>
                  <a:latin typeface="Tahoma" pitchFamily="34" charset="0"/>
                </a:rPr>
                <a:t> </a:t>
              </a:r>
              <a:endParaRPr lang="en-US" sz="2000">
                <a:solidFill>
                  <a:srgbClr val="3333FF"/>
                </a:solidFill>
                <a:latin typeface="Tahoma" pitchFamily="34" charset="0"/>
              </a:endParaRPr>
            </a:p>
          </p:txBody>
        </p:sp>
        <p:grpSp>
          <p:nvGrpSpPr>
            <p:cNvPr id="60452" name="Group 145"/>
            <p:cNvGrpSpPr>
              <a:grpSpLocks/>
            </p:cNvGrpSpPr>
            <p:nvPr/>
          </p:nvGrpSpPr>
          <p:grpSpPr bwMode="auto">
            <a:xfrm>
              <a:off x="3563" y="275"/>
              <a:ext cx="422" cy="1515"/>
              <a:chOff x="3563" y="275"/>
              <a:chExt cx="422" cy="1515"/>
            </a:xfrm>
          </p:grpSpPr>
          <p:sp>
            <p:nvSpPr>
              <p:cNvPr id="60453" name="Rectangle 140"/>
              <p:cNvSpPr>
                <a:spLocks noChangeArrowheads="1"/>
              </p:cNvSpPr>
              <p:nvPr/>
            </p:nvSpPr>
            <p:spPr bwMode="auto">
              <a:xfrm>
                <a:off x="3730" y="433"/>
                <a:ext cx="151" cy="90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alpha val="50000"/>
                    </a:srgbClr>
                  </a:gs>
                  <a:gs pos="100000">
                    <a:srgbClr val="454545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285" name="Freeform 141"/>
              <p:cNvSpPr>
                <a:spLocks/>
              </p:cNvSpPr>
              <p:nvPr/>
            </p:nvSpPr>
            <p:spPr bwMode="auto">
              <a:xfrm>
                <a:off x="3666" y="275"/>
                <a:ext cx="300" cy="133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1" y="64"/>
                  </a:cxn>
                  <a:cxn ang="0">
                    <a:pos x="60" y="22"/>
                  </a:cxn>
                  <a:cxn ang="0">
                    <a:pos x="132" y="1"/>
                  </a:cxn>
                  <a:cxn ang="0">
                    <a:pos x="213" y="13"/>
                  </a:cxn>
                  <a:cxn ang="0">
                    <a:pos x="267" y="49"/>
                  </a:cxn>
                  <a:cxn ang="0">
                    <a:pos x="276" y="109"/>
                  </a:cxn>
                  <a:cxn ang="0">
                    <a:pos x="288" y="130"/>
                  </a:cxn>
                  <a:cxn ang="0">
                    <a:pos x="0" y="133"/>
                  </a:cxn>
                </a:cxnLst>
                <a:rect l="0" t="0" r="r" b="b"/>
                <a:pathLst>
                  <a:path w="300" h="133">
                    <a:moveTo>
                      <a:pt x="0" y="133"/>
                    </a:moveTo>
                    <a:cubicBezTo>
                      <a:pt x="5" y="108"/>
                      <a:pt x="11" y="83"/>
                      <a:pt x="21" y="64"/>
                    </a:cubicBezTo>
                    <a:cubicBezTo>
                      <a:pt x="31" y="45"/>
                      <a:pt x="42" y="32"/>
                      <a:pt x="60" y="22"/>
                    </a:cubicBezTo>
                    <a:cubicBezTo>
                      <a:pt x="78" y="12"/>
                      <a:pt x="107" y="2"/>
                      <a:pt x="132" y="1"/>
                    </a:cubicBezTo>
                    <a:cubicBezTo>
                      <a:pt x="157" y="0"/>
                      <a:pt x="191" y="5"/>
                      <a:pt x="213" y="13"/>
                    </a:cubicBezTo>
                    <a:cubicBezTo>
                      <a:pt x="235" y="21"/>
                      <a:pt x="257" y="33"/>
                      <a:pt x="267" y="49"/>
                    </a:cubicBezTo>
                    <a:cubicBezTo>
                      <a:pt x="277" y="65"/>
                      <a:pt x="273" y="96"/>
                      <a:pt x="276" y="109"/>
                    </a:cubicBezTo>
                    <a:cubicBezTo>
                      <a:pt x="279" y="122"/>
                      <a:pt x="300" y="124"/>
                      <a:pt x="288" y="130"/>
                    </a:cubicBezTo>
                    <a:cubicBezTo>
                      <a:pt x="288" y="130"/>
                      <a:pt x="0" y="133"/>
                      <a:pt x="0" y="1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50000"/>
                    </a:srgbClr>
                  </a:gs>
                  <a:gs pos="5000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>
                      <a:alpha val="5000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457" name="Rectangle 142"/>
              <p:cNvSpPr>
                <a:spLocks noChangeArrowheads="1"/>
              </p:cNvSpPr>
              <p:nvPr/>
            </p:nvSpPr>
            <p:spPr bwMode="auto">
              <a:xfrm>
                <a:off x="3758" y="1529"/>
                <a:ext cx="151" cy="90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alpha val="50000"/>
                    </a:srgbClr>
                  </a:gs>
                  <a:gs pos="100000">
                    <a:srgbClr val="454545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287" name="Freeform 143"/>
              <p:cNvSpPr>
                <a:spLocks/>
              </p:cNvSpPr>
              <p:nvPr/>
            </p:nvSpPr>
            <p:spPr bwMode="auto">
              <a:xfrm flipV="1">
                <a:off x="3685" y="1657"/>
                <a:ext cx="300" cy="133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1" y="64"/>
                  </a:cxn>
                  <a:cxn ang="0">
                    <a:pos x="60" y="22"/>
                  </a:cxn>
                  <a:cxn ang="0">
                    <a:pos x="132" y="1"/>
                  </a:cxn>
                  <a:cxn ang="0">
                    <a:pos x="213" y="13"/>
                  </a:cxn>
                  <a:cxn ang="0">
                    <a:pos x="267" y="49"/>
                  </a:cxn>
                  <a:cxn ang="0">
                    <a:pos x="276" y="109"/>
                  </a:cxn>
                  <a:cxn ang="0">
                    <a:pos x="288" y="130"/>
                  </a:cxn>
                  <a:cxn ang="0">
                    <a:pos x="0" y="133"/>
                  </a:cxn>
                </a:cxnLst>
                <a:rect l="0" t="0" r="r" b="b"/>
                <a:pathLst>
                  <a:path w="300" h="133">
                    <a:moveTo>
                      <a:pt x="0" y="133"/>
                    </a:moveTo>
                    <a:cubicBezTo>
                      <a:pt x="5" y="108"/>
                      <a:pt x="11" y="83"/>
                      <a:pt x="21" y="64"/>
                    </a:cubicBezTo>
                    <a:cubicBezTo>
                      <a:pt x="31" y="45"/>
                      <a:pt x="42" y="32"/>
                      <a:pt x="60" y="22"/>
                    </a:cubicBezTo>
                    <a:cubicBezTo>
                      <a:pt x="78" y="12"/>
                      <a:pt x="107" y="2"/>
                      <a:pt x="132" y="1"/>
                    </a:cubicBezTo>
                    <a:cubicBezTo>
                      <a:pt x="157" y="0"/>
                      <a:pt x="191" y="5"/>
                      <a:pt x="213" y="13"/>
                    </a:cubicBezTo>
                    <a:cubicBezTo>
                      <a:pt x="235" y="21"/>
                      <a:pt x="257" y="33"/>
                      <a:pt x="267" y="49"/>
                    </a:cubicBezTo>
                    <a:cubicBezTo>
                      <a:pt x="277" y="65"/>
                      <a:pt x="273" y="96"/>
                      <a:pt x="276" y="109"/>
                    </a:cubicBezTo>
                    <a:cubicBezTo>
                      <a:pt x="279" y="122"/>
                      <a:pt x="300" y="124"/>
                      <a:pt x="288" y="130"/>
                    </a:cubicBezTo>
                    <a:cubicBezTo>
                      <a:pt x="288" y="130"/>
                      <a:pt x="0" y="133"/>
                      <a:pt x="0" y="1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50000"/>
                    </a:srgbClr>
                  </a:gs>
                  <a:gs pos="5000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>
                      <a:alpha val="5000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461" name="Rectangle 144"/>
              <p:cNvSpPr>
                <a:spLocks noChangeArrowheads="1"/>
              </p:cNvSpPr>
              <p:nvPr/>
            </p:nvSpPr>
            <p:spPr bwMode="auto">
              <a:xfrm>
                <a:off x="3563" y="927"/>
                <a:ext cx="159" cy="179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alpha val="50000"/>
                    </a:srgbClr>
                  </a:gs>
                  <a:gs pos="100000">
                    <a:srgbClr val="454545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6"/>
          <p:cNvGrpSpPr>
            <a:grpSpLocks/>
          </p:cNvGrpSpPr>
          <p:nvPr/>
        </p:nvGrpSpPr>
        <p:grpSpPr bwMode="auto">
          <a:xfrm>
            <a:off x="4678363" y="742950"/>
            <a:ext cx="2449512" cy="1792288"/>
            <a:chOff x="2947" y="468"/>
            <a:chExt cx="1543" cy="1129"/>
          </a:xfrm>
        </p:grpSpPr>
        <p:sp>
          <p:nvSpPr>
            <p:cNvPr id="60433" name="Line 108"/>
            <p:cNvSpPr>
              <a:spLocks noChangeShapeType="1"/>
            </p:cNvSpPr>
            <p:nvPr/>
          </p:nvSpPr>
          <p:spPr bwMode="auto">
            <a:xfrm>
              <a:off x="3895" y="1016"/>
              <a:ext cx="364" cy="0"/>
            </a:xfrm>
            <a:prstGeom prst="line">
              <a:avLst/>
            </a:prstGeom>
            <a:noFill/>
            <a:ln w="952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Line 125"/>
            <p:cNvSpPr>
              <a:spLocks noChangeShapeType="1"/>
            </p:cNvSpPr>
            <p:nvPr/>
          </p:nvSpPr>
          <p:spPr bwMode="auto">
            <a:xfrm flipH="1">
              <a:off x="2947" y="1016"/>
              <a:ext cx="364" cy="0"/>
            </a:xfrm>
            <a:prstGeom prst="line">
              <a:avLst/>
            </a:prstGeom>
            <a:noFill/>
            <a:ln w="952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126"/>
            <p:cNvSpPr>
              <a:spLocks noChangeShapeType="1"/>
            </p:cNvSpPr>
            <p:nvPr/>
          </p:nvSpPr>
          <p:spPr bwMode="auto">
            <a:xfrm>
              <a:off x="4105" y="468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127"/>
            <p:cNvSpPr>
              <a:spLocks noChangeShapeType="1"/>
            </p:cNvSpPr>
            <p:nvPr/>
          </p:nvSpPr>
          <p:spPr bwMode="auto">
            <a:xfrm>
              <a:off x="4126" y="1597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128"/>
            <p:cNvSpPr>
              <a:spLocks noChangeShapeType="1"/>
            </p:cNvSpPr>
            <p:nvPr/>
          </p:nvSpPr>
          <p:spPr bwMode="auto">
            <a:xfrm flipH="1">
              <a:off x="3184" y="468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129"/>
            <p:cNvSpPr>
              <a:spLocks noChangeShapeType="1"/>
            </p:cNvSpPr>
            <p:nvPr/>
          </p:nvSpPr>
          <p:spPr bwMode="auto">
            <a:xfrm flipH="1">
              <a:off x="3169" y="1579"/>
              <a:ext cx="364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5610225" y="3879850"/>
            <a:ext cx="203200" cy="2484438"/>
            <a:chOff x="3534" y="2444"/>
            <a:chExt cx="128" cy="1565"/>
          </a:xfrm>
        </p:grpSpPr>
        <p:sp>
          <p:nvSpPr>
            <p:cNvPr id="60431" name="Freeform 155"/>
            <p:cNvSpPr>
              <a:spLocks/>
            </p:cNvSpPr>
            <p:nvPr/>
          </p:nvSpPr>
          <p:spPr bwMode="auto">
            <a:xfrm>
              <a:off x="3551" y="2444"/>
              <a:ext cx="111" cy="183"/>
            </a:xfrm>
            <a:custGeom>
              <a:avLst/>
              <a:gdLst>
                <a:gd name="T0" fmla="*/ 108 w 111"/>
                <a:gd name="T1" fmla="*/ 44 h 183"/>
                <a:gd name="T2" fmla="*/ 45 w 111"/>
                <a:gd name="T3" fmla="*/ 0 h 183"/>
                <a:gd name="T4" fmla="*/ 57 w 111"/>
                <a:gd name="T5" fmla="*/ 54 h 183"/>
                <a:gd name="T6" fmla="*/ 0 w 111"/>
                <a:gd name="T7" fmla="*/ 60 h 183"/>
                <a:gd name="T8" fmla="*/ 51 w 111"/>
                <a:gd name="T9" fmla="*/ 96 h 183"/>
                <a:gd name="T10" fmla="*/ 3 w 111"/>
                <a:gd name="T11" fmla="*/ 123 h 183"/>
                <a:gd name="T12" fmla="*/ 60 w 111"/>
                <a:gd name="T13" fmla="*/ 122 h 183"/>
                <a:gd name="T14" fmla="*/ 48 w 111"/>
                <a:gd name="T15" fmla="*/ 183 h 183"/>
                <a:gd name="T16" fmla="*/ 111 w 111"/>
                <a:gd name="T17" fmla="*/ 141 h 183"/>
                <a:gd name="T18" fmla="*/ 108 w 111"/>
                <a:gd name="T19" fmla="*/ 44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183"/>
                <a:gd name="T32" fmla="*/ 111 w 111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183">
                  <a:moveTo>
                    <a:pt x="108" y="44"/>
                  </a:moveTo>
                  <a:lnTo>
                    <a:pt x="45" y="0"/>
                  </a:lnTo>
                  <a:lnTo>
                    <a:pt x="57" y="54"/>
                  </a:lnTo>
                  <a:lnTo>
                    <a:pt x="0" y="60"/>
                  </a:lnTo>
                  <a:lnTo>
                    <a:pt x="51" y="96"/>
                  </a:lnTo>
                  <a:lnTo>
                    <a:pt x="3" y="123"/>
                  </a:lnTo>
                  <a:lnTo>
                    <a:pt x="60" y="122"/>
                  </a:lnTo>
                  <a:lnTo>
                    <a:pt x="48" y="183"/>
                  </a:lnTo>
                  <a:lnTo>
                    <a:pt x="111" y="141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156"/>
            <p:cNvSpPr>
              <a:spLocks/>
            </p:cNvSpPr>
            <p:nvPr/>
          </p:nvSpPr>
          <p:spPr bwMode="auto">
            <a:xfrm>
              <a:off x="3534" y="3826"/>
              <a:ext cx="111" cy="183"/>
            </a:xfrm>
            <a:custGeom>
              <a:avLst/>
              <a:gdLst>
                <a:gd name="T0" fmla="*/ 108 w 111"/>
                <a:gd name="T1" fmla="*/ 44 h 183"/>
                <a:gd name="T2" fmla="*/ 45 w 111"/>
                <a:gd name="T3" fmla="*/ 0 h 183"/>
                <a:gd name="T4" fmla="*/ 57 w 111"/>
                <a:gd name="T5" fmla="*/ 54 h 183"/>
                <a:gd name="T6" fmla="*/ 0 w 111"/>
                <a:gd name="T7" fmla="*/ 60 h 183"/>
                <a:gd name="T8" fmla="*/ 51 w 111"/>
                <a:gd name="T9" fmla="*/ 96 h 183"/>
                <a:gd name="T10" fmla="*/ 3 w 111"/>
                <a:gd name="T11" fmla="*/ 123 h 183"/>
                <a:gd name="T12" fmla="*/ 60 w 111"/>
                <a:gd name="T13" fmla="*/ 122 h 183"/>
                <a:gd name="T14" fmla="*/ 48 w 111"/>
                <a:gd name="T15" fmla="*/ 183 h 183"/>
                <a:gd name="T16" fmla="*/ 111 w 111"/>
                <a:gd name="T17" fmla="*/ 141 h 183"/>
                <a:gd name="T18" fmla="*/ 108 w 111"/>
                <a:gd name="T19" fmla="*/ 44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183"/>
                <a:gd name="T32" fmla="*/ 111 w 111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183">
                  <a:moveTo>
                    <a:pt x="108" y="44"/>
                  </a:moveTo>
                  <a:lnTo>
                    <a:pt x="45" y="0"/>
                  </a:lnTo>
                  <a:lnTo>
                    <a:pt x="57" y="54"/>
                  </a:lnTo>
                  <a:lnTo>
                    <a:pt x="0" y="60"/>
                  </a:lnTo>
                  <a:lnTo>
                    <a:pt x="51" y="96"/>
                  </a:lnTo>
                  <a:lnTo>
                    <a:pt x="3" y="123"/>
                  </a:lnTo>
                  <a:lnTo>
                    <a:pt x="60" y="122"/>
                  </a:lnTo>
                  <a:lnTo>
                    <a:pt x="48" y="183"/>
                  </a:lnTo>
                  <a:lnTo>
                    <a:pt x="111" y="141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301" name="Freeform 157"/>
          <p:cNvSpPr>
            <a:spLocks/>
          </p:cNvSpPr>
          <p:nvPr/>
        </p:nvSpPr>
        <p:spPr bwMode="auto">
          <a:xfrm>
            <a:off x="2030413" y="4935538"/>
            <a:ext cx="166687" cy="409575"/>
          </a:xfrm>
          <a:custGeom>
            <a:avLst/>
            <a:gdLst>
              <a:gd name="T0" fmla="*/ 2147483647 w 105"/>
              <a:gd name="T1" fmla="*/ 2147483647 h 258"/>
              <a:gd name="T2" fmla="*/ 2147483647 w 105"/>
              <a:gd name="T3" fmla="*/ 0 h 258"/>
              <a:gd name="T4" fmla="*/ 2147483647 w 105"/>
              <a:gd name="T5" fmla="*/ 2147483647 h 258"/>
              <a:gd name="T6" fmla="*/ 2147483647 w 105"/>
              <a:gd name="T7" fmla="*/ 2147483647 h 258"/>
              <a:gd name="T8" fmla="*/ 2147483647 w 105"/>
              <a:gd name="T9" fmla="*/ 2147483647 h 258"/>
              <a:gd name="T10" fmla="*/ 2147483647 w 105"/>
              <a:gd name="T11" fmla="*/ 2147483647 h 258"/>
              <a:gd name="T12" fmla="*/ 2147483647 w 105"/>
              <a:gd name="T13" fmla="*/ 2147483647 h 258"/>
              <a:gd name="T14" fmla="*/ 2147483647 w 105"/>
              <a:gd name="T15" fmla="*/ 2147483647 h 258"/>
              <a:gd name="T16" fmla="*/ 2147483647 w 105"/>
              <a:gd name="T17" fmla="*/ 2147483647 h 258"/>
              <a:gd name="T18" fmla="*/ 2147483647 w 105"/>
              <a:gd name="T19" fmla="*/ 2147483647 h 258"/>
              <a:gd name="T20" fmla="*/ 0 w 105"/>
              <a:gd name="T21" fmla="*/ 2147483647 h 258"/>
              <a:gd name="T22" fmla="*/ 2147483647 w 105"/>
              <a:gd name="T23" fmla="*/ 2147483647 h 2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"/>
              <a:gd name="T37" fmla="*/ 0 h 258"/>
              <a:gd name="T38" fmla="*/ 105 w 105"/>
              <a:gd name="T39" fmla="*/ 258 h 2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" h="258">
                <a:moveTo>
                  <a:pt x="3" y="33"/>
                </a:moveTo>
                <a:lnTo>
                  <a:pt x="54" y="0"/>
                </a:lnTo>
                <a:lnTo>
                  <a:pt x="51" y="36"/>
                </a:lnTo>
                <a:lnTo>
                  <a:pt x="105" y="39"/>
                </a:lnTo>
                <a:lnTo>
                  <a:pt x="60" y="87"/>
                </a:lnTo>
                <a:lnTo>
                  <a:pt x="105" y="114"/>
                </a:lnTo>
                <a:lnTo>
                  <a:pt x="69" y="144"/>
                </a:lnTo>
                <a:lnTo>
                  <a:pt x="102" y="198"/>
                </a:lnTo>
                <a:lnTo>
                  <a:pt x="51" y="183"/>
                </a:lnTo>
                <a:lnTo>
                  <a:pt x="75" y="258"/>
                </a:lnTo>
                <a:lnTo>
                  <a:pt x="0" y="219"/>
                </a:lnTo>
                <a:lnTo>
                  <a:pt x="3" y="33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28" grpId="0"/>
      <p:bldP spid="2623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5829-216D-43B0-A8B8-E58CBEFA4D1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69863" y="180975"/>
            <a:ext cx="288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990000"/>
                </a:solidFill>
                <a:latin typeface="Tahoma" pitchFamily="34" charset="0"/>
              </a:rPr>
              <a:t>Total rivet capacity</a:t>
            </a: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 </a:t>
            </a:r>
            <a:endParaRPr lang="en-US" sz="2000">
              <a:solidFill>
                <a:srgbClr val="3333FF"/>
              </a:solidFill>
              <a:latin typeface="Tahoma" pitchFamily="34" charset="0"/>
            </a:endParaRPr>
          </a:p>
        </p:txBody>
      </p:sp>
      <p:pic>
        <p:nvPicPr>
          <p:cNvPr id="61444" name="Picture 11"/>
          <p:cNvPicPr>
            <a:picLocks noChangeAspect="1" noChangeArrowheads="1"/>
          </p:cNvPicPr>
          <p:nvPr/>
        </p:nvPicPr>
        <p:blipFill>
          <a:blip r:embed="rId2" cstate="print"/>
          <a:srcRect t="67542" r="50388" b="22896"/>
          <a:stretch>
            <a:fillRect/>
          </a:stretch>
        </p:blipFill>
        <p:spPr bwMode="auto">
          <a:xfrm>
            <a:off x="100013" y="922338"/>
            <a:ext cx="55514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4083050" y="1243013"/>
            <a:ext cx="182563" cy="379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46" name="Group 13"/>
          <p:cNvGrpSpPr>
            <a:grpSpLocks/>
          </p:cNvGrpSpPr>
          <p:nvPr/>
        </p:nvGrpSpPr>
        <p:grpSpPr bwMode="auto">
          <a:xfrm>
            <a:off x="2560638" y="1627188"/>
            <a:ext cx="561975" cy="85725"/>
            <a:chOff x="1950" y="2569"/>
            <a:chExt cx="354" cy="54"/>
          </a:xfrm>
        </p:grpSpPr>
        <p:sp>
          <p:nvSpPr>
            <p:cNvPr id="61461" name="Line 14"/>
            <p:cNvSpPr>
              <a:spLocks noChangeShapeType="1"/>
            </p:cNvSpPr>
            <p:nvPr/>
          </p:nvSpPr>
          <p:spPr bwMode="auto">
            <a:xfrm>
              <a:off x="1977" y="2623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Rectangle 15"/>
            <p:cNvSpPr>
              <a:spLocks noChangeArrowheads="1"/>
            </p:cNvSpPr>
            <p:nvPr/>
          </p:nvSpPr>
          <p:spPr bwMode="auto">
            <a:xfrm>
              <a:off x="1950" y="2569"/>
              <a:ext cx="354" cy="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2424113" y="184785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sp>
        <p:nvSpPr>
          <p:cNvPr id="61448" name="Rectangle 17"/>
          <p:cNvSpPr>
            <a:spLocks noChangeArrowheads="1"/>
          </p:cNvSpPr>
          <p:nvPr/>
        </p:nvSpPr>
        <p:spPr bwMode="auto">
          <a:xfrm>
            <a:off x="3395663" y="685800"/>
            <a:ext cx="2343150" cy="623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Text Box 21"/>
          <p:cNvSpPr txBox="1">
            <a:spLocks noChangeArrowheads="1"/>
          </p:cNvSpPr>
          <p:nvPr/>
        </p:nvSpPr>
        <p:spPr bwMode="auto">
          <a:xfrm>
            <a:off x="3475038" y="1592263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74.6 kN</a:t>
            </a:r>
          </a:p>
        </p:txBody>
      </p:sp>
      <p:sp>
        <p:nvSpPr>
          <p:cNvPr id="61450" name="Line 22"/>
          <p:cNvSpPr>
            <a:spLocks noChangeShapeType="1"/>
          </p:cNvSpPr>
          <p:nvPr/>
        </p:nvSpPr>
        <p:spPr bwMode="auto">
          <a:xfrm>
            <a:off x="3729038" y="1454150"/>
            <a:ext cx="57785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Rectangle 45"/>
          <p:cNvSpPr>
            <a:spLocks noChangeArrowheads="1"/>
          </p:cNvSpPr>
          <p:nvPr/>
        </p:nvSpPr>
        <p:spPr bwMode="auto">
          <a:xfrm>
            <a:off x="112713" y="165100"/>
            <a:ext cx="8797925" cy="2936875"/>
          </a:xfrm>
          <a:prstGeom prst="rect">
            <a:avLst/>
          </a:prstGeom>
          <a:noFill/>
          <a:ln w="349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46"/>
          <p:cNvSpPr>
            <a:spLocks noChangeArrowheads="1"/>
          </p:cNvSpPr>
          <p:nvPr/>
        </p:nvSpPr>
        <p:spPr bwMode="auto">
          <a:xfrm>
            <a:off x="5576888" y="1135063"/>
            <a:ext cx="247650" cy="623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48"/>
          <p:cNvSpPr>
            <a:spLocks noChangeArrowheads="1"/>
          </p:cNvSpPr>
          <p:nvPr/>
        </p:nvSpPr>
        <p:spPr bwMode="auto">
          <a:xfrm>
            <a:off x="4745038" y="1285875"/>
            <a:ext cx="182562" cy="379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47"/>
          <p:cNvSpPr>
            <a:spLocks noChangeShapeType="1"/>
          </p:cNvSpPr>
          <p:nvPr/>
        </p:nvSpPr>
        <p:spPr bwMode="auto">
          <a:xfrm>
            <a:off x="4375150" y="1454150"/>
            <a:ext cx="57785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Text Box 49"/>
          <p:cNvSpPr txBox="1">
            <a:spLocks noChangeArrowheads="1"/>
          </p:cNvSpPr>
          <p:nvPr/>
        </p:nvSpPr>
        <p:spPr bwMode="auto">
          <a:xfrm>
            <a:off x="4500563" y="160655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74.6 kN</a:t>
            </a:r>
          </a:p>
        </p:txBody>
      </p:sp>
      <p:pic>
        <p:nvPicPr>
          <p:cNvPr id="6145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638" y="2274888"/>
            <a:ext cx="5495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7" name="Rectangle 51"/>
          <p:cNvSpPr>
            <a:spLocks noChangeArrowheads="1"/>
          </p:cNvSpPr>
          <p:nvPr/>
        </p:nvSpPr>
        <p:spPr bwMode="auto">
          <a:xfrm>
            <a:off x="2741613" y="1341438"/>
            <a:ext cx="211137" cy="255587"/>
          </a:xfrm>
          <a:prstGeom prst="rect">
            <a:avLst/>
          </a:prstGeom>
          <a:gradFill rotWithShape="1">
            <a:gsLst>
              <a:gs pos="0">
                <a:srgbClr val="969696">
                  <a:alpha val="50000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220" name="Freeform 52"/>
          <p:cNvSpPr>
            <a:spLocks/>
          </p:cNvSpPr>
          <p:nvPr/>
        </p:nvSpPr>
        <p:spPr bwMode="auto">
          <a:xfrm>
            <a:off x="2640013" y="1090613"/>
            <a:ext cx="476250" cy="211137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1" y="64"/>
              </a:cxn>
              <a:cxn ang="0">
                <a:pos x="60" y="22"/>
              </a:cxn>
              <a:cxn ang="0">
                <a:pos x="132" y="1"/>
              </a:cxn>
              <a:cxn ang="0">
                <a:pos x="213" y="13"/>
              </a:cxn>
              <a:cxn ang="0">
                <a:pos x="267" y="49"/>
              </a:cxn>
              <a:cxn ang="0">
                <a:pos x="276" y="109"/>
              </a:cxn>
              <a:cxn ang="0">
                <a:pos x="288" y="130"/>
              </a:cxn>
              <a:cxn ang="0">
                <a:pos x="0" y="133"/>
              </a:cxn>
            </a:cxnLst>
            <a:rect l="0" t="0" r="r" b="b"/>
            <a:pathLst>
              <a:path w="300" h="133">
                <a:moveTo>
                  <a:pt x="0" y="133"/>
                </a:moveTo>
                <a:cubicBezTo>
                  <a:pt x="5" y="108"/>
                  <a:pt x="11" y="83"/>
                  <a:pt x="21" y="64"/>
                </a:cubicBezTo>
                <a:cubicBezTo>
                  <a:pt x="31" y="45"/>
                  <a:pt x="42" y="32"/>
                  <a:pt x="60" y="22"/>
                </a:cubicBezTo>
                <a:cubicBezTo>
                  <a:pt x="78" y="12"/>
                  <a:pt x="107" y="2"/>
                  <a:pt x="132" y="1"/>
                </a:cubicBezTo>
                <a:cubicBezTo>
                  <a:pt x="157" y="0"/>
                  <a:pt x="191" y="5"/>
                  <a:pt x="213" y="13"/>
                </a:cubicBezTo>
                <a:cubicBezTo>
                  <a:pt x="235" y="21"/>
                  <a:pt x="257" y="33"/>
                  <a:pt x="267" y="49"/>
                </a:cubicBezTo>
                <a:cubicBezTo>
                  <a:pt x="277" y="65"/>
                  <a:pt x="273" y="96"/>
                  <a:pt x="276" y="109"/>
                </a:cubicBezTo>
                <a:cubicBezTo>
                  <a:pt x="279" y="122"/>
                  <a:pt x="300" y="124"/>
                  <a:pt x="288" y="130"/>
                </a:cubicBezTo>
                <a:cubicBezTo>
                  <a:pt x="288" y="130"/>
                  <a:pt x="0" y="133"/>
                  <a:pt x="0" y="133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alpha val="50000"/>
                </a:srgbClr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>
                  <a:alpha val="5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85196-C0C5-4E02-BED1-D52D0AC1CC0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 cstate="print"/>
          <a:srcRect l="13161" t="12961" r="439"/>
          <a:stretch>
            <a:fillRect/>
          </a:stretch>
        </p:blipFill>
        <p:spPr bwMode="auto">
          <a:xfrm>
            <a:off x="3516313" y="3429000"/>
            <a:ext cx="56276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949325"/>
            <a:ext cx="645953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8" y="57150"/>
            <a:ext cx="2905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9"/>
          <p:cNvPicPr>
            <a:picLocks noChangeAspect="1" noChangeArrowheads="1"/>
          </p:cNvPicPr>
          <p:nvPr/>
        </p:nvPicPr>
        <p:blipFill>
          <a:blip r:embed="rId5" cstate="print"/>
          <a:srcRect l="28009" r="37776" b="52809"/>
          <a:stretch>
            <a:fillRect/>
          </a:stretch>
        </p:blipFill>
        <p:spPr bwMode="auto">
          <a:xfrm>
            <a:off x="477838" y="4144963"/>
            <a:ext cx="24717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12"/>
          <p:cNvSpPr txBox="1">
            <a:spLocks noChangeArrowheads="1"/>
          </p:cNvSpPr>
          <p:nvPr/>
        </p:nvSpPr>
        <p:spPr bwMode="auto">
          <a:xfrm>
            <a:off x="228600" y="581025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990000"/>
                </a:solidFill>
                <a:latin typeface="Tahoma" pitchFamily="34" charset="0"/>
              </a:rPr>
              <a:t>Tearing at row 1 of main plate</a:t>
            </a:r>
          </a:p>
        </p:txBody>
      </p:sp>
      <p:sp>
        <p:nvSpPr>
          <p:cNvPr id="62472" name="Text Box 13"/>
          <p:cNvSpPr txBox="1">
            <a:spLocks noChangeArrowheads="1"/>
          </p:cNvSpPr>
          <p:nvPr/>
        </p:nvSpPr>
        <p:spPr bwMode="auto">
          <a:xfrm>
            <a:off x="3962400" y="60071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990000"/>
                </a:solidFill>
                <a:latin typeface="Tahoma" pitchFamily="34" charset="0"/>
              </a:rPr>
              <a:t>Tearing at row 2 of main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5DD0-6E38-4933-85AE-782E0F4699D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8210" name="Picture 3"/>
          <p:cNvPicPr>
            <a:picLocks noChangeAspect="1" noChangeArrowheads="1"/>
          </p:cNvPicPr>
          <p:nvPr/>
        </p:nvPicPr>
        <p:blipFill>
          <a:blip r:embed="rId3" cstate="print"/>
          <a:srcRect t="67542" r="50388" b="22896"/>
          <a:stretch>
            <a:fillRect/>
          </a:stretch>
        </p:blipFill>
        <p:spPr bwMode="auto">
          <a:xfrm>
            <a:off x="100013" y="736600"/>
            <a:ext cx="555148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Rectangle 4"/>
          <p:cNvSpPr>
            <a:spLocks noChangeArrowheads="1"/>
          </p:cNvSpPr>
          <p:nvPr/>
        </p:nvSpPr>
        <p:spPr bwMode="auto">
          <a:xfrm>
            <a:off x="4083050" y="1057275"/>
            <a:ext cx="182563" cy="379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12" name="Group 5"/>
          <p:cNvGrpSpPr>
            <a:grpSpLocks/>
          </p:cNvGrpSpPr>
          <p:nvPr/>
        </p:nvGrpSpPr>
        <p:grpSpPr bwMode="auto">
          <a:xfrm>
            <a:off x="2560638" y="1441450"/>
            <a:ext cx="561975" cy="85725"/>
            <a:chOff x="1950" y="2569"/>
            <a:chExt cx="354" cy="54"/>
          </a:xfrm>
        </p:grpSpPr>
        <p:sp>
          <p:nvSpPr>
            <p:cNvPr id="8317" name="Line 6"/>
            <p:cNvSpPr>
              <a:spLocks noChangeShapeType="1"/>
            </p:cNvSpPr>
            <p:nvPr/>
          </p:nvSpPr>
          <p:spPr bwMode="auto">
            <a:xfrm>
              <a:off x="1977" y="2623"/>
              <a:ext cx="31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Rectangle 7"/>
            <p:cNvSpPr>
              <a:spLocks noChangeArrowheads="1"/>
            </p:cNvSpPr>
            <p:nvPr/>
          </p:nvSpPr>
          <p:spPr bwMode="auto">
            <a:xfrm>
              <a:off x="1950" y="2569"/>
              <a:ext cx="354" cy="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3" name="Text Box 8"/>
          <p:cNvSpPr txBox="1">
            <a:spLocks noChangeArrowheads="1"/>
          </p:cNvSpPr>
          <p:nvPr/>
        </p:nvSpPr>
        <p:spPr bwMode="auto">
          <a:xfrm>
            <a:off x="1695450" y="147955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19.8 kN</a:t>
            </a:r>
          </a:p>
        </p:txBody>
      </p:sp>
      <p:sp>
        <p:nvSpPr>
          <p:cNvPr id="8214" name="Rectangle 9"/>
          <p:cNvSpPr>
            <a:spLocks noChangeArrowheads="1"/>
          </p:cNvSpPr>
          <p:nvPr/>
        </p:nvSpPr>
        <p:spPr bwMode="auto">
          <a:xfrm>
            <a:off x="3395663" y="500063"/>
            <a:ext cx="2343150" cy="623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Text Box 10"/>
          <p:cNvSpPr txBox="1">
            <a:spLocks noChangeArrowheads="1"/>
          </p:cNvSpPr>
          <p:nvPr/>
        </p:nvSpPr>
        <p:spPr bwMode="auto">
          <a:xfrm>
            <a:off x="3475038" y="1406525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74.6 kN</a:t>
            </a:r>
          </a:p>
        </p:txBody>
      </p:sp>
      <p:sp>
        <p:nvSpPr>
          <p:cNvPr id="8216" name="Line 11"/>
          <p:cNvSpPr>
            <a:spLocks noChangeShapeType="1"/>
          </p:cNvSpPr>
          <p:nvPr/>
        </p:nvSpPr>
        <p:spPr bwMode="auto">
          <a:xfrm>
            <a:off x="3729038" y="1268413"/>
            <a:ext cx="57785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Rectangle 13"/>
          <p:cNvSpPr>
            <a:spLocks noChangeArrowheads="1"/>
          </p:cNvSpPr>
          <p:nvPr/>
        </p:nvSpPr>
        <p:spPr bwMode="auto">
          <a:xfrm>
            <a:off x="5576888" y="949325"/>
            <a:ext cx="247650" cy="623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Rectangle 14"/>
          <p:cNvSpPr>
            <a:spLocks noChangeArrowheads="1"/>
          </p:cNvSpPr>
          <p:nvPr/>
        </p:nvSpPr>
        <p:spPr bwMode="auto">
          <a:xfrm>
            <a:off x="4745038" y="1100138"/>
            <a:ext cx="182562" cy="379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15"/>
          <p:cNvSpPr>
            <a:spLocks noChangeShapeType="1"/>
          </p:cNvSpPr>
          <p:nvPr/>
        </p:nvSpPr>
        <p:spPr bwMode="auto">
          <a:xfrm>
            <a:off x="4375150" y="1268413"/>
            <a:ext cx="57785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Text Box 16"/>
          <p:cNvSpPr txBox="1">
            <a:spLocks noChangeArrowheads="1"/>
          </p:cNvSpPr>
          <p:nvPr/>
        </p:nvSpPr>
        <p:spPr bwMode="auto">
          <a:xfrm>
            <a:off x="4500563" y="1420813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74.6 kN</a:t>
            </a:r>
          </a:p>
        </p:txBody>
      </p:sp>
      <p:sp>
        <p:nvSpPr>
          <p:cNvPr id="8221" name="Line 19"/>
          <p:cNvSpPr>
            <a:spLocks noChangeAspect="1" noChangeShapeType="1"/>
          </p:cNvSpPr>
          <p:nvPr/>
        </p:nvSpPr>
        <p:spPr bwMode="auto">
          <a:xfrm>
            <a:off x="2827338" y="558800"/>
            <a:ext cx="22225" cy="1208088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0"/>
          <p:cNvSpPr>
            <a:spLocks noChangeAspect="1" noChangeShapeType="1"/>
          </p:cNvSpPr>
          <p:nvPr/>
        </p:nvSpPr>
        <p:spPr bwMode="auto">
          <a:xfrm>
            <a:off x="4164013" y="601663"/>
            <a:ext cx="22225" cy="1208087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21"/>
          <p:cNvSpPr>
            <a:spLocks noChangeAspect="1" noChangeShapeType="1"/>
          </p:cNvSpPr>
          <p:nvPr/>
        </p:nvSpPr>
        <p:spPr bwMode="auto">
          <a:xfrm>
            <a:off x="4826000" y="615950"/>
            <a:ext cx="22225" cy="1208088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Text Box 22"/>
          <p:cNvSpPr txBox="1">
            <a:spLocks noChangeArrowheads="1"/>
          </p:cNvSpPr>
          <p:nvPr/>
        </p:nvSpPr>
        <p:spPr bwMode="auto">
          <a:xfrm>
            <a:off x="2781300" y="36830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 New Roman" pitchFamily="18" charset="0"/>
              </a:rPr>
              <a:t>Row 1</a:t>
            </a:r>
          </a:p>
        </p:txBody>
      </p:sp>
      <p:sp>
        <p:nvSpPr>
          <p:cNvPr id="8225" name="Text Box 23"/>
          <p:cNvSpPr txBox="1">
            <a:spLocks noChangeArrowheads="1"/>
          </p:cNvSpPr>
          <p:nvPr/>
        </p:nvSpPr>
        <p:spPr bwMode="auto">
          <a:xfrm>
            <a:off x="3879850" y="255588"/>
            <a:ext cx="887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 New Roman" pitchFamily="18" charset="0"/>
              </a:rPr>
              <a:t>Row 2</a:t>
            </a:r>
          </a:p>
        </p:txBody>
      </p:sp>
      <p:sp>
        <p:nvSpPr>
          <p:cNvPr id="8226" name="Text Box 24"/>
          <p:cNvSpPr txBox="1">
            <a:spLocks noChangeArrowheads="1"/>
          </p:cNvSpPr>
          <p:nvPr/>
        </p:nvSpPr>
        <p:spPr bwMode="auto">
          <a:xfrm>
            <a:off x="4768850" y="46990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 New Roman" pitchFamily="18" charset="0"/>
              </a:rPr>
              <a:t>Row 3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556375" y="403225"/>
          <a:ext cx="1431925" cy="1476375"/>
        </p:xfrm>
        <a:graphic>
          <a:graphicData uri="http://schemas.openxmlformats.org/presentationml/2006/ole">
            <p:oleObj spid="_x0000_s8194" name="Equation" r:id="rId4" imgW="838080" imgH="863280" progId="">
              <p:embed/>
            </p:oleObj>
          </a:graphicData>
        </a:graphic>
      </p:graphicFrame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534988" y="2152650"/>
            <a:ext cx="4352925" cy="1308100"/>
            <a:chOff x="337" y="1356"/>
            <a:chExt cx="2742" cy="824"/>
          </a:xfrm>
        </p:grpSpPr>
        <p:sp>
          <p:nvSpPr>
            <p:cNvPr id="8293" name="Rectangle 25"/>
            <p:cNvSpPr>
              <a:spLocks noChangeArrowheads="1"/>
            </p:cNvSpPr>
            <p:nvPr/>
          </p:nvSpPr>
          <p:spPr bwMode="auto">
            <a:xfrm>
              <a:off x="913" y="1376"/>
              <a:ext cx="877" cy="7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Oval 28"/>
            <p:cNvSpPr>
              <a:spLocks noChangeArrowheads="1"/>
            </p:cNvSpPr>
            <p:nvPr/>
          </p:nvSpPr>
          <p:spPr bwMode="auto">
            <a:xfrm>
              <a:off x="1710" y="1692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" name="AutoShape 41"/>
            <p:cNvSpPr>
              <a:spLocks noChangeArrowheads="1"/>
            </p:cNvSpPr>
            <p:nvPr/>
          </p:nvSpPr>
          <p:spPr bwMode="auto">
            <a:xfrm rot="-5400000">
              <a:off x="1727" y="1661"/>
              <a:ext cx="154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7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3" y="8874"/>
                  </a:moveTo>
                  <a:cubicBezTo>
                    <a:pt x="1103" y="3736"/>
                    <a:pt x="5577" y="-1"/>
                    <a:pt x="10800" y="0"/>
                  </a:cubicBezTo>
                  <a:cubicBezTo>
                    <a:pt x="16022" y="0"/>
                    <a:pt x="20496" y="3736"/>
                    <a:pt x="21426" y="8874"/>
                  </a:cubicBezTo>
                  <a:cubicBezTo>
                    <a:pt x="20496" y="3736"/>
                    <a:pt x="16022" y="-1"/>
                    <a:pt x="10799" y="0"/>
                  </a:cubicBezTo>
                  <a:cubicBezTo>
                    <a:pt x="5577" y="0"/>
                    <a:pt x="1103" y="3736"/>
                    <a:pt x="173" y="887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" name="Text Box 45"/>
            <p:cNvSpPr txBox="1">
              <a:spLocks noChangeArrowheads="1"/>
            </p:cNvSpPr>
            <p:nvPr/>
          </p:nvSpPr>
          <p:spPr bwMode="auto">
            <a:xfrm>
              <a:off x="904" y="1363"/>
              <a:ext cx="10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990000"/>
                  </a:solidFill>
                </a:rPr>
                <a:t>main plate</a:t>
              </a:r>
            </a:p>
          </p:txBody>
        </p:sp>
        <p:sp>
          <p:nvSpPr>
            <p:cNvPr id="8297" name="Line 56"/>
            <p:cNvSpPr>
              <a:spLocks noChangeShapeType="1"/>
            </p:cNvSpPr>
            <p:nvPr/>
          </p:nvSpPr>
          <p:spPr bwMode="auto">
            <a:xfrm flipH="1">
              <a:off x="363" y="1763"/>
              <a:ext cx="479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6" name="Object 14"/>
            <p:cNvGraphicFramePr>
              <a:graphicFrameLocks noChangeAspect="1"/>
            </p:cNvGraphicFramePr>
            <p:nvPr/>
          </p:nvGraphicFramePr>
          <p:xfrm>
            <a:off x="337" y="1409"/>
            <a:ext cx="193" cy="290"/>
          </p:xfrm>
          <a:graphic>
            <a:graphicData uri="http://schemas.openxmlformats.org/presentationml/2006/ole">
              <p:oleObj spid="_x0000_s8206" name="Equation" r:id="rId5" imgW="152280" imgH="228600" progId="">
                <p:embed/>
              </p:oleObj>
            </a:graphicData>
          </a:graphic>
        </p:graphicFrame>
        <p:grpSp>
          <p:nvGrpSpPr>
            <p:cNvPr id="8298" name="Group 68"/>
            <p:cNvGrpSpPr>
              <a:grpSpLocks/>
            </p:cNvGrpSpPr>
            <p:nvPr/>
          </p:nvGrpSpPr>
          <p:grpSpPr bwMode="auto">
            <a:xfrm>
              <a:off x="2244" y="1356"/>
              <a:ext cx="835" cy="815"/>
              <a:chOff x="2028" y="1356"/>
              <a:chExt cx="835" cy="815"/>
            </a:xfrm>
          </p:grpSpPr>
          <p:grpSp>
            <p:nvGrpSpPr>
              <p:cNvPr id="8313" name="Group 66"/>
              <p:cNvGrpSpPr>
                <a:grpSpLocks/>
              </p:cNvGrpSpPr>
              <p:nvPr/>
            </p:nvGrpSpPr>
            <p:grpSpPr bwMode="auto">
              <a:xfrm>
                <a:off x="2028" y="1356"/>
                <a:ext cx="114" cy="815"/>
                <a:chOff x="1941" y="1365"/>
                <a:chExt cx="114" cy="815"/>
              </a:xfrm>
            </p:grpSpPr>
            <p:sp>
              <p:nvSpPr>
                <p:cNvPr id="8314" name="Line 63"/>
                <p:cNvSpPr>
                  <a:spLocks noChangeShapeType="1"/>
                </p:cNvSpPr>
                <p:nvPr/>
              </p:nvSpPr>
              <p:spPr bwMode="auto">
                <a:xfrm>
                  <a:off x="1994" y="1374"/>
                  <a:ext cx="0" cy="8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941" y="1365"/>
                  <a:ext cx="1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6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949" y="2180"/>
                  <a:ext cx="1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8208" name="Object 16"/>
              <p:cNvGraphicFramePr>
                <a:graphicFrameLocks noChangeAspect="1"/>
              </p:cNvGraphicFramePr>
              <p:nvPr/>
            </p:nvGraphicFramePr>
            <p:xfrm>
              <a:off x="2097" y="1603"/>
              <a:ext cx="766" cy="198"/>
            </p:xfrm>
            <a:graphic>
              <a:graphicData uri="http://schemas.openxmlformats.org/presentationml/2006/ole">
                <p:oleObj spid="_x0000_s8208" name="Equation" r:id="rId6" imgW="787320" imgH="203040" progId="">
                  <p:embed/>
                </p:oleObj>
              </a:graphicData>
            </a:graphic>
          </p:graphicFrame>
        </p:grpSp>
        <p:grpSp>
          <p:nvGrpSpPr>
            <p:cNvPr id="8299" name="Group 69"/>
            <p:cNvGrpSpPr>
              <a:grpSpLocks/>
            </p:cNvGrpSpPr>
            <p:nvPr/>
          </p:nvGrpSpPr>
          <p:grpSpPr bwMode="auto">
            <a:xfrm rot="-5400000">
              <a:off x="1708" y="1454"/>
              <a:ext cx="334" cy="174"/>
              <a:chOff x="2782" y="3371"/>
              <a:chExt cx="426" cy="218"/>
            </a:xfrm>
          </p:grpSpPr>
          <p:sp>
            <p:nvSpPr>
              <p:cNvPr id="8307" name="Line 70"/>
              <p:cNvSpPr>
                <a:spLocks noChangeShapeType="1"/>
              </p:cNvSpPr>
              <p:nvPr/>
            </p:nvSpPr>
            <p:spPr bwMode="auto">
              <a:xfrm>
                <a:off x="2800" y="337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Line 71"/>
              <p:cNvSpPr>
                <a:spLocks noChangeShapeType="1"/>
              </p:cNvSpPr>
              <p:nvPr/>
            </p:nvSpPr>
            <p:spPr bwMode="auto">
              <a:xfrm>
                <a:off x="2898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Line 72"/>
              <p:cNvSpPr>
                <a:spLocks noChangeShapeType="1"/>
              </p:cNvSpPr>
              <p:nvPr/>
            </p:nvSpPr>
            <p:spPr bwMode="auto">
              <a:xfrm>
                <a:off x="2996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Line 73"/>
              <p:cNvSpPr>
                <a:spLocks noChangeShapeType="1"/>
              </p:cNvSpPr>
              <p:nvPr/>
            </p:nvSpPr>
            <p:spPr bwMode="auto">
              <a:xfrm>
                <a:off x="3110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Line 74"/>
              <p:cNvSpPr>
                <a:spLocks noChangeShapeType="1"/>
              </p:cNvSpPr>
              <p:nvPr/>
            </p:nvSpPr>
            <p:spPr bwMode="auto">
              <a:xfrm>
                <a:off x="3199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Line 75"/>
              <p:cNvSpPr>
                <a:spLocks noChangeShapeType="1"/>
              </p:cNvSpPr>
              <p:nvPr/>
            </p:nvSpPr>
            <p:spPr bwMode="auto">
              <a:xfrm flipH="1" flipV="1">
                <a:off x="2782" y="3584"/>
                <a:ext cx="426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0" name="Group 76"/>
            <p:cNvGrpSpPr>
              <a:grpSpLocks/>
            </p:cNvGrpSpPr>
            <p:nvPr/>
          </p:nvGrpSpPr>
          <p:grpSpPr bwMode="auto">
            <a:xfrm rot="-5400000">
              <a:off x="1712" y="1926"/>
              <a:ext cx="334" cy="174"/>
              <a:chOff x="2782" y="3371"/>
              <a:chExt cx="426" cy="218"/>
            </a:xfrm>
          </p:grpSpPr>
          <p:sp>
            <p:nvSpPr>
              <p:cNvPr id="8301" name="Line 77"/>
              <p:cNvSpPr>
                <a:spLocks noChangeShapeType="1"/>
              </p:cNvSpPr>
              <p:nvPr/>
            </p:nvSpPr>
            <p:spPr bwMode="auto">
              <a:xfrm>
                <a:off x="2800" y="337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Line 78"/>
              <p:cNvSpPr>
                <a:spLocks noChangeShapeType="1"/>
              </p:cNvSpPr>
              <p:nvPr/>
            </p:nvSpPr>
            <p:spPr bwMode="auto">
              <a:xfrm>
                <a:off x="2898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Line 79"/>
              <p:cNvSpPr>
                <a:spLocks noChangeShapeType="1"/>
              </p:cNvSpPr>
              <p:nvPr/>
            </p:nvSpPr>
            <p:spPr bwMode="auto">
              <a:xfrm>
                <a:off x="2996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Line 80"/>
              <p:cNvSpPr>
                <a:spLocks noChangeShapeType="1"/>
              </p:cNvSpPr>
              <p:nvPr/>
            </p:nvSpPr>
            <p:spPr bwMode="auto">
              <a:xfrm>
                <a:off x="3110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Line 81"/>
              <p:cNvSpPr>
                <a:spLocks noChangeShapeType="1"/>
              </p:cNvSpPr>
              <p:nvPr/>
            </p:nvSpPr>
            <p:spPr bwMode="auto">
              <a:xfrm>
                <a:off x="3199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Line 82"/>
              <p:cNvSpPr>
                <a:spLocks noChangeShapeType="1"/>
              </p:cNvSpPr>
              <p:nvPr/>
            </p:nvSpPr>
            <p:spPr bwMode="auto">
              <a:xfrm flipH="1" flipV="1">
                <a:off x="2782" y="3584"/>
                <a:ext cx="426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207" name="Object 15"/>
            <p:cNvGraphicFramePr>
              <a:graphicFrameLocks noChangeAspect="1"/>
            </p:cNvGraphicFramePr>
            <p:nvPr/>
          </p:nvGraphicFramePr>
          <p:xfrm>
            <a:off x="1975" y="1393"/>
            <a:ext cx="156" cy="200"/>
          </p:xfrm>
          <a:graphic>
            <a:graphicData uri="http://schemas.openxmlformats.org/presentationml/2006/ole">
              <p:oleObj spid="_x0000_s8207" name="Equation" r:id="rId7" imgW="177480" imgH="228600" progId="">
                <p:embed/>
              </p:oleObj>
            </a:graphicData>
          </a:graphic>
        </p:graphicFrame>
      </p:grpSp>
      <p:grpSp>
        <p:nvGrpSpPr>
          <p:cNvPr id="8" name="Group 132"/>
          <p:cNvGrpSpPr>
            <a:grpSpLocks/>
          </p:cNvGrpSpPr>
          <p:nvPr/>
        </p:nvGrpSpPr>
        <p:grpSpPr bwMode="auto">
          <a:xfrm>
            <a:off x="550863" y="3589338"/>
            <a:ext cx="5081587" cy="1331912"/>
            <a:chOff x="347" y="2261"/>
            <a:chExt cx="3201" cy="839"/>
          </a:xfrm>
        </p:grpSpPr>
        <p:sp>
          <p:nvSpPr>
            <p:cNvPr id="8267" name="Rectangle 26"/>
            <p:cNvSpPr>
              <a:spLocks noChangeArrowheads="1"/>
            </p:cNvSpPr>
            <p:nvPr/>
          </p:nvSpPr>
          <p:spPr bwMode="auto">
            <a:xfrm>
              <a:off x="913" y="2302"/>
              <a:ext cx="1710" cy="7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Oval 29"/>
            <p:cNvSpPr>
              <a:spLocks noChangeArrowheads="1"/>
            </p:cNvSpPr>
            <p:nvPr/>
          </p:nvSpPr>
          <p:spPr bwMode="auto">
            <a:xfrm>
              <a:off x="1728" y="2613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Oval 31"/>
            <p:cNvSpPr>
              <a:spLocks noChangeArrowheads="1"/>
            </p:cNvSpPr>
            <p:nvPr/>
          </p:nvSpPr>
          <p:spPr bwMode="auto">
            <a:xfrm>
              <a:off x="2552" y="2427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Oval 32"/>
            <p:cNvSpPr>
              <a:spLocks noChangeArrowheads="1"/>
            </p:cNvSpPr>
            <p:nvPr/>
          </p:nvSpPr>
          <p:spPr bwMode="auto">
            <a:xfrm>
              <a:off x="2552" y="2808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AutoShape 39"/>
            <p:cNvSpPr>
              <a:spLocks noChangeArrowheads="1"/>
            </p:cNvSpPr>
            <p:nvPr/>
          </p:nvSpPr>
          <p:spPr bwMode="auto">
            <a:xfrm rot="-5400000">
              <a:off x="2563" y="2401"/>
              <a:ext cx="154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7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3" y="8874"/>
                  </a:moveTo>
                  <a:cubicBezTo>
                    <a:pt x="1103" y="3736"/>
                    <a:pt x="5577" y="-1"/>
                    <a:pt x="10800" y="0"/>
                  </a:cubicBezTo>
                  <a:cubicBezTo>
                    <a:pt x="16022" y="0"/>
                    <a:pt x="20496" y="3736"/>
                    <a:pt x="21426" y="8874"/>
                  </a:cubicBezTo>
                  <a:cubicBezTo>
                    <a:pt x="20496" y="3736"/>
                    <a:pt x="16022" y="-1"/>
                    <a:pt x="10799" y="0"/>
                  </a:cubicBezTo>
                  <a:cubicBezTo>
                    <a:pt x="5577" y="0"/>
                    <a:pt x="1103" y="3736"/>
                    <a:pt x="173" y="887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AutoShape 40"/>
            <p:cNvSpPr>
              <a:spLocks noChangeArrowheads="1"/>
            </p:cNvSpPr>
            <p:nvPr/>
          </p:nvSpPr>
          <p:spPr bwMode="auto">
            <a:xfrm rot="-5400000">
              <a:off x="2567" y="2781"/>
              <a:ext cx="154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7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3" y="8874"/>
                  </a:moveTo>
                  <a:cubicBezTo>
                    <a:pt x="1103" y="3736"/>
                    <a:pt x="5577" y="-1"/>
                    <a:pt x="10800" y="0"/>
                  </a:cubicBezTo>
                  <a:cubicBezTo>
                    <a:pt x="16022" y="0"/>
                    <a:pt x="20496" y="3736"/>
                    <a:pt x="21426" y="8874"/>
                  </a:cubicBezTo>
                  <a:cubicBezTo>
                    <a:pt x="20496" y="3736"/>
                    <a:pt x="16022" y="-1"/>
                    <a:pt x="10799" y="0"/>
                  </a:cubicBezTo>
                  <a:cubicBezTo>
                    <a:pt x="5577" y="0"/>
                    <a:pt x="1103" y="3736"/>
                    <a:pt x="173" y="887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Text Box 46"/>
            <p:cNvSpPr txBox="1">
              <a:spLocks noChangeArrowheads="1"/>
            </p:cNvSpPr>
            <p:nvPr/>
          </p:nvSpPr>
          <p:spPr bwMode="auto">
            <a:xfrm>
              <a:off x="895" y="2283"/>
              <a:ext cx="10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990000"/>
                  </a:solidFill>
                </a:rPr>
                <a:t>main plate</a:t>
              </a:r>
            </a:p>
          </p:txBody>
        </p:sp>
        <p:sp>
          <p:nvSpPr>
            <p:cNvPr id="8274" name="Line 48"/>
            <p:cNvSpPr>
              <a:spLocks noChangeShapeType="1"/>
            </p:cNvSpPr>
            <p:nvPr/>
          </p:nvSpPr>
          <p:spPr bwMode="auto">
            <a:xfrm>
              <a:off x="1658" y="2685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Text Box 52"/>
            <p:cNvSpPr txBox="1">
              <a:spLocks noChangeArrowheads="1"/>
            </p:cNvSpPr>
            <p:nvPr/>
          </p:nvSpPr>
          <p:spPr bwMode="auto">
            <a:xfrm>
              <a:off x="1526" y="2723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8276" name="Line 57"/>
            <p:cNvSpPr>
              <a:spLocks noChangeShapeType="1"/>
            </p:cNvSpPr>
            <p:nvPr/>
          </p:nvSpPr>
          <p:spPr bwMode="auto">
            <a:xfrm flipH="1">
              <a:off x="390" y="2702"/>
              <a:ext cx="479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4" name="Object 12"/>
            <p:cNvGraphicFramePr>
              <a:graphicFrameLocks noChangeAspect="1"/>
            </p:cNvGraphicFramePr>
            <p:nvPr/>
          </p:nvGraphicFramePr>
          <p:xfrm>
            <a:off x="347" y="2340"/>
            <a:ext cx="209" cy="290"/>
          </p:xfrm>
          <a:graphic>
            <a:graphicData uri="http://schemas.openxmlformats.org/presentationml/2006/ole">
              <p:oleObj spid="_x0000_s8204" name="Equation" r:id="rId8" imgW="164880" imgH="228600" progId="">
                <p:embed/>
              </p:oleObj>
            </a:graphicData>
          </a:graphic>
        </p:graphicFrame>
        <p:grpSp>
          <p:nvGrpSpPr>
            <p:cNvPr id="8277" name="Group 90"/>
            <p:cNvGrpSpPr>
              <a:grpSpLocks/>
            </p:cNvGrpSpPr>
            <p:nvPr/>
          </p:nvGrpSpPr>
          <p:grpSpPr bwMode="auto">
            <a:xfrm>
              <a:off x="2625" y="2570"/>
              <a:ext cx="173" cy="250"/>
              <a:chOff x="2625" y="2570"/>
              <a:chExt cx="173" cy="250"/>
            </a:xfrm>
          </p:grpSpPr>
          <p:sp>
            <p:nvSpPr>
              <p:cNvPr id="8288" name="Line 85"/>
              <p:cNvSpPr>
                <a:spLocks noChangeShapeType="1"/>
              </p:cNvSpPr>
              <p:nvPr/>
            </p:nvSpPr>
            <p:spPr bwMode="auto">
              <a:xfrm rot="-5400000">
                <a:off x="2710" y="2728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Line 86"/>
              <p:cNvSpPr>
                <a:spLocks noChangeShapeType="1"/>
              </p:cNvSpPr>
              <p:nvPr/>
            </p:nvSpPr>
            <p:spPr bwMode="auto">
              <a:xfrm rot="-5400000">
                <a:off x="2710" y="2655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Line 87"/>
              <p:cNvSpPr>
                <a:spLocks noChangeShapeType="1"/>
              </p:cNvSpPr>
              <p:nvPr/>
            </p:nvSpPr>
            <p:spPr bwMode="auto">
              <a:xfrm rot="-5400000">
                <a:off x="2713" y="256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Line 88"/>
              <p:cNvSpPr>
                <a:spLocks noChangeShapeType="1"/>
              </p:cNvSpPr>
              <p:nvPr/>
            </p:nvSpPr>
            <p:spPr bwMode="auto">
              <a:xfrm rot="-5400000">
                <a:off x="2713" y="249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Line 89"/>
              <p:cNvSpPr>
                <a:spLocks noChangeShapeType="1"/>
              </p:cNvSpPr>
              <p:nvPr/>
            </p:nvSpPr>
            <p:spPr bwMode="auto">
              <a:xfrm rot="-5400000" flipH="1" flipV="1">
                <a:off x="2670" y="2694"/>
                <a:ext cx="250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8" name="Group 97"/>
            <p:cNvGrpSpPr>
              <a:grpSpLocks/>
            </p:cNvGrpSpPr>
            <p:nvPr/>
          </p:nvGrpSpPr>
          <p:grpSpPr bwMode="auto">
            <a:xfrm>
              <a:off x="2625" y="2298"/>
              <a:ext cx="173" cy="142"/>
              <a:chOff x="2625" y="2298"/>
              <a:chExt cx="173" cy="142"/>
            </a:xfrm>
          </p:grpSpPr>
          <p:sp>
            <p:nvSpPr>
              <p:cNvPr id="8284" name="Line 93"/>
              <p:cNvSpPr>
                <a:spLocks noChangeShapeType="1"/>
              </p:cNvSpPr>
              <p:nvPr/>
            </p:nvSpPr>
            <p:spPr bwMode="auto">
              <a:xfrm rot="-5400000">
                <a:off x="2710" y="2347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Line 94"/>
              <p:cNvSpPr>
                <a:spLocks noChangeShapeType="1"/>
              </p:cNvSpPr>
              <p:nvPr/>
            </p:nvSpPr>
            <p:spPr bwMode="auto">
              <a:xfrm rot="-5400000">
                <a:off x="2713" y="228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Line 95"/>
              <p:cNvSpPr>
                <a:spLocks noChangeShapeType="1"/>
              </p:cNvSpPr>
              <p:nvPr/>
            </p:nvSpPr>
            <p:spPr bwMode="auto">
              <a:xfrm rot="-5400000">
                <a:off x="2713" y="2220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Line 96"/>
              <p:cNvSpPr>
                <a:spLocks noChangeShapeType="1"/>
              </p:cNvSpPr>
              <p:nvPr/>
            </p:nvSpPr>
            <p:spPr bwMode="auto">
              <a:xfrm rot="-5400000" flipH="1" flipV="1">
                <a:off x="2722" y="2366"/>
                <a:ext cx="14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9" name="Group 98"/>
            <p:cNvGrpSpPr>
              <a:grpSpLocks/>
            </p:cNvGrpSpPr>
            <p:nvPr/>
          </p:nvGrpSpPr>
          <p:grpSpPr bwMode="auto">
            <a:xfrm>
              <a:off x="2625" y="2958"/>
              <a:ext cx="173" cy="142"/>
              <a:chOff x="2625" y="2298"/>
              <a:chExt cx="173" cy="142"/>
            </a:xfrm>
          </p:grpSpPr>
          <p:sp>
            <p:nvSpPr>
              <p:cNvPr id="8280" name="Line 99"/>
              <p:cNvSpPr>
                <a:spLocks noChangeShapeType="1"/>
              </p:cNvSpPr>
              <p:nvPr/>
            </p:nvSpPr>
            <p:spPr bwMode="auto">
              <a:xfrm rot="-5400000">
                <a:off x="2710" y="2347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Line 100"/>
              <p:cNvSpPr>
                <a:spLocks noChangeShapeType="1"/>
              </p:cNvSpPr>
              <p:nvPr/>
            </p:nvSpPr>
            <p:spPr bwMode="auto">
              <a:xfrm rot="-5400000">
                <a:off x="2713" y="228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Line 101"/>
              <p:cNvSpPr>
                <a:spLocks noChangeShapeType="1"/>
              </p:cNvSpPr>
              <p:nvPr/>
            </p:nvSpPr>
            <p:spPr bwMode="auto">
              <a:xfrm rot="-5400000">
                <a:off x="2713" y="2220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Line 102"/>
              <p:cNvSpPr>
                <a:spLocks noChangeShapeType="1"/>
              </p:cNvSpPr>
              <p:nvPr/>
            </p:nvSpPr>
            <p:spPr bwMode="auto">
              <a:xfrm rot="-5400000" flipH="1" flipV="1">
                <a:off x="2722" y="2366"/>
                <a:ext cx="14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205" name="Object 13"/>
            <p:cNvGraphicFramePr>
              <a:graphicFrameLocks noChangeAspect="1"/>
            </p:cNvGraphicFramePr>
            <p:nvPr/>
          </p:nvGraphicFramePr>
          <p:xfrm>
            <a:off x="2824" y="2261"/>
            <a:ext cx="724" cy="200"/>
          </p:xfrm>
          <a:graphic>
            <a:graphicData uri="http://schemas.openxmlformats.org/presentationml/2006/ole">
              <p:oleObj spid="_x0000_s8205" name="Equation" r:id="rId9" imgW="825480" imgH="228600" progId="">
                <p:embed/>
              </p:oleObj>
            </a:graphicData>
          </a:graphic>
        </p:graphicFrame>
      </p:grpSp>
      <p:grpSp>
        <p:nvGrpSpPr>
          <p:cNvPr id="12" name="Group 133"/>
          <p:cNvGrpSpPr>
            <a:grpSpLocks/>
          </p:cNvGrpSpPr>
          <p:nvPr/>
        </p:nvGrpSpPr>
        <p:grpSpPr bwMode="auto">
          <a:xfrm>
            <a:off x="550863" y="5024438"/>
            <a:ext cx="5407025" cy="1604962"/>
            <a:chOff x="347" y="3165"/>
            <a:chExt cx="3406" cy="1011"/>
          </a:xfrm>
        </p:grpSpPr>
        <p:sp>
          <p:nvSpPr>
            <p:cNvPr id="8237" name="Rectangle 27"/>
            <p:cNvSpPr>
              <a:spLocks noChangeArrowheads="1"/>
            </p:cNvSpPr>
            <p:nvPr/>
          </p:nvSpPr>
          <p:spPr bwMode="auto">
            <a:xfrm>
              <a:off x="913" y="3268"/>
              <a:ext cx="2091" cy="8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Oval 30"/>
            <p:cNvSpPr>
              <a:spLocks noChangeArrowheads="1"/>
            </p:cNvSpPr>
            <p:nvPr/>
          </p:nvSpPr>
          <p:spPr bwMode="auto">
            <a:xfrm>
              <a:off x="1727" y="3641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Oval 33"/>
            <p:cNvSpPr>
              <a:spLocks noChangeArrowheads="1"/>
            </p:cNvSpPr>
            <p:nvPr/>
          </p:nvSpPr>
          <p:spPr bwMode="auto">
            <a:xfrm>
              <a:off x="2533" y="3429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Oval 34"/>
            <p:cNvSpPr>
              <a:spLocks noChangeArrowheads="1"/>
            </p:cNvSpPr>
            <p:nvPr/>
          </p:nvSpPr>
          <p:spPr bwMode="auto">
            <a:xfrm>
              <a:off x="2533" y="3801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Oval 35"/>
            <p:cNvSpPr>
              <a:spLocks noChangeArrowheads="1"/>
            </p:cNvSpPr>
            <p:nvPr/>
          </p:nvSpPr>
          <p:spPr bwMode="auto">
            <a:xfrm>
              <a:off x="2930" y="3635"/>
              <a:ext cx="130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Oval 36"/>
            <p:cNvSpPr>
              <a:spLocks noChangeArrowheads="1"/>
            </p:cNvSpPr>
            <p:nvPr/>
          </p:nvSpPr>
          <p:spPr bwMode="auto">
            <a:xfrm>
              <a:off x="2936" y="4025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AutoShape 37"/>
            <p:cNvSpPr>
              <a:spLocks noChangeArrowheads="1"/>
            </p:cNvSpPr>
            <p:nvPr/>
          </p:nvSpPr>
          <p:spPr bwMode="auto">
            <a:xfrm rot="-5400000">
              <a:off x="2940" y="3621"/>
              <a:ext cx="154" cy="1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7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3" y="8874"/>
                  </a:moveTo>
                  <a:cubicBezTo>
                    <a:pt x="1103" y="3736"/>
                    <a:pt x="5577" y="-1"/>
                    <a:pt x="10800" y="0"/>
                  </a:cubicBezTo>
                  <a:cubicBezTo>
                    <a:pt x="16022" y="0"/>
                    <a:pt x="20496" y="3736"/>
                    <a:pt x="21426" y="8874"/>
                  </a:cubicBezTo>
                  <a:cubicBezTo>
                    <a:pt x="20496" y="3736"/>
                    <a:pt x="16022" y="-1"/>
                    <a:pt x="10799" y="0"/>
                  </a:cubicBezTo>
                  <a:cubicBezTo>
                    <a:pt x="5577" y="0"/>
                    <a:pt x="1103" y="3736"/>
                    <a:pt x="173" y="887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Oval 42"/>
            <p:cNvSpPr>
              <a:spLocks noChangeArrowheads="1"/>
            </p:cNvSpPr>
            <p:nvPr/>
          </p:nvSpPr>
          <p:spPr bwMode="auto">
            <a:xfrm>
              <a:off x="2915" y="3210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Arc 43"/>
            <p:cNvSpPr>
              <a:spLocks/>
            </p:cNvSpPr>
            <p:nvPr/>
          </p:nvSpPr>
          <p:spPr bwMode="auto">
            <a:xfrm flipH="1" flipV="1">
              <a:off x="2919" y="3271"/>
              <a:ext cx="163" cy="94"/>
            </a:xfrm>
            <a:custGeom>
              <a:avLst/>
              <a:gdLst>
                <a:gd name="T0" fmla="*/ 0 w 21600"/>
                <a:gd name="T1" fmla="*/ 0 h 18718"/>
                <a:gd name="T2" fmla="*/ 0 w 21600"/>
                <a:gd name="T3" fmla="*/ 0 h 18718"/>
                <a:gd name="T4" fmla="*/ 0 w 21600"/>
                <a:gd name="T5" fmla="*/ 0 h 18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18"/>
                <a:gd name="T11" fmla="*/ 21600 w 21600"/>
                <a:gd name="T12" fmla="*/ 18718 h 18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18" fill="none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</a:path>
                <a:path w="21600" h="18718" stroke="0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  <a:lnTo>
                    <a:pt x="0" y="187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Arc 44"/>
            <p:cNvSpPr>
              <a:spLocks/>
            </p:cNvSpPr>
            <p:nvPr/>
          </p:nvSpPr>
          <p:spPr bwMode="auto">
            <a:xfrm flipH="1">
              <a:off x="2925" y="4024"/>
              <a:ext cx="163" cy="94"/>
            </a:xfrm>
            <a:custGeom>
              <a:avLst/>
              <a:gdLst>
                <a:gd name="T0" fmla="*/ 0 w 21600"/>
                <a:gd name="T1" fmla="*/ 0 h 18718"/>
                <a:gd name="T2" fmla="*/ 0 w 21600"/>
                <a:gd name="T3" fmla="*/ 0 h 18718"/>
                <a:gd name="T4" fmla="*/ 0 w 21600"/>
                <a:gd name="T5" fmla="*/ 0 h 18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18"/>
                <a:gd name="T11" fmla="*/ 21600 w 21600"/>
                <a:gd name="T12" fmla="*/ 18718 h 18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18" fill="none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</a:path>
                <a:path w="21600" h="18718" stroke="0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  <a:lnTo>
                    <a:pt x="0" y="187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Text Box 47"/>
            <p:cNvSpPr txBox="1">
              <a:spLocks noChangeArrowheads="1"/>
            </p:cNvSpPr>
            <p:nvPr/>
          </p:nvSpPr>
          <p:spPr bwMode="auto">
            <a:xfrm>
              <a:off x="896" y="3249"/>
              <a:ext cx="10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990000"/>
                  </a:solidFill>
                </a:rPr>
                <a:t>main plate</a:t>
              </a:r>
            </a:p>
          </p:txBody>
        </p:sp>
        <p:sp>
          <p:nvSpPr>
            <p:cNvPr id="8248" name="Line 49"/>
            <p:cNvSpPr>
              <a:spLocks noChangeShapeType="1"/>
            </p:cNvSpPr>
            <p:nvPr/>
          </p:nvSpPr>
          <p:spPr bwMode="auto">
            <a:xfrm>
              <a:off x="1649" y="3713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50"/>
            <p:cNvSpPr>
              <a:spLocks noChangeShapeType="1"/>
            </p:cNvSpPr>
            <p:nvPr/>
          </p:nvSpPr>
          <p:spPr bwMode="auto">
            <a:xfrm>
              <a:off x="2349" y="3500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51"/>
            <p:cNvSpPr>
              <a:spLocks noChangeShapeType="1"/>
            </p:cNvSpPr>
            <p:nvPr/>
          </p:nvSpPr>
          <p:spPr bwMode="auto">
            <a:xfrm>
              <a:off x="2349" y="3873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Text Box 53"/>
            <p:cNvSpPr txBox="1">
              <a:spLocks noChangeArrowheads="1"/>
            </p:cNvSpPr>
            <p:nvPr/>
          </p:nvSpPr>
          <p:spPr bwMode="auto">
            <a:xfrm>
              <a:off x="1455" y="3759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8252" name="Text Box 54"/>
            <p:cNvSpPr txBox="1">
              <a:spLocks noChangeArrowheads="1"/>
            </p:cNvSpPr>
            <p:nvPr/>
          </p:nvSpPr>
          <p:spPr bwMode="auto">
            <a:xfrm>
              <a:off x="2012" y="3253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8253" name="Text Box 55"/>
            <p:cNvSpPr txBox="1">
              <a:spLocks noChangeArrowheads="1"/>
            </p:cNvSpPr>
            <p:nvPr/>
          </p:nvSpPr>
          <p:spPr bwMode="auto">
            <a:xfrm>
              <a:off x="2011" y="3652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37.3 kN</a:t>
              </a:r>
            </a:p>
          </p:txBody>
        </p:sp>
        <p:sp>
          <p:nvSpPr>
            <p:cNvPr id="8254" name="Line 58"/>
            <p:cNvSpPr>
              <a:spLocks noChangeShapeType="1"/>
            </p:cNvSpPr>
            <p:nvPr/>
          </p:nvSpPr>
          <p:spPr bwMode="auto">
            <a:xfrm flipH="1">
              <a:off x="391" y="3712"/>
              <a:ext cx="479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2" name="Object 10"/>
            <p:cNvGraphicFramePr>
              <a:graphicFrameLocks noChangeAspect="1"/>
            </p:cNvGraphicFramePr>
            <p:nvPr/>
          </p:nvGraphicFramePr>
          <p:xfrm>
            <a:off x="347" y="3368"/>
            <a:ext cx="209" cy="290"/>
          </p:xfrm>
          <a:graphic>
            <a:graphicData uri="http://schemas.openxmlformats.org/presentationml/2006/ole">
              <p:oleObj spid="_x0000_s8202" name="Equation" r:id="rId10" imgW="164880" imgH="228600" progId="">
                <p:embed/>
              </p:oleObj>
            </a:graphicData>
          </a:graphic>
        </p:graphicFrame>
        <p:grpSp>
          <p:nvGrpSpPr>
            <p:cNvPr id="8255" name="Group 103"/>
            <p:cNvGrpSpPr>
              <a:grpSpLocks/>
            </p:cNvGrpSpPr>
            <p:nvPr/>
          </p:nvGrpSpPr>
          <p:grpSpPr bwMode="auto">
            <a:xfrm>
              <a:off x="3005" y="3386"/>
              <a:ext cx="173" cy="250"/>
              <a:chOff x="2625" y="2570"/>
              <a:chExt cx="173" cy="250"/>
            </a:xfrm>
          </p:grpSpPr>
          <p:sp>
            <p:nvSpPr>
              <p:cNvPr id="8262" name="Line 104"/>
              <p:cNvSpPr>
                <a:spLocks noChangeShapeType="1"/>
              </p:cNvSpPr>
              <p:nvPr/>
            </p:nvSpPr>
            <p:spPr bwMode="auto">
              <a:xfrm rot="-5400000">
                <a:off x="2710" y="2728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Line 105"/>
              <p:cNvSpPr>
                <a:spLocks noChangeShapeType="1"/>
              </p:cNvSpPr>
              <p:nvPr/>
            </p:nvSpPr>
            <p:spPr bwMode="auto">
              <a:xfrm rot="-5400000">
                <a:off x="2710" y="2655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Line 106"/>
              <p:cNvSpPr>
                <a:spLocks noChangeShapeType="1"/>
              </p:cNvSpPr>
              <p:nvPr/>
            </p:nvSpPr>
            <p:spPr bwMode="auto">
              <a:xfrm rot="-5400000">
                <a:off x="2713" y="256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Line 107"/>
              <p:cNvSpPr>
                <a:spLocks noChangeShapeType="1"/>
              </p:cNvSpPr>
              <p:nvPr/>
            </p:nvSpPr>
            <p:spPr bwMode="auto">
              <a:xfrm rot="-5400000">
                <a:off x="2713" y="249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Line 108"/>
              <p:cNvSpPr>
                <a:spLocks noChangeShapeType="1"/>
              </p:cNvSpPr>
              <p:nvPr/>
            </p:nvSpPr>
            <p:spPr bwMode="auto">
              <a:xfrm rot="-5400000" flipH="1" flipV="1">
                <a:off x="2670" y="2694"/>
                <a:ext cx="250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6" name="Group 109"/>
            <p:cNvGrpSpPr>
              <a:grpSpLocks/>
            </p:cNvGrpSpPr>
            <p:nvPr/>
          </p:nvGrpSpPr>
          <p:grpSpPr bwMode="auto">
            <a:xfrm>
              <a:off x="3005" y="3776"/>
              <a:ext cx="173" cy="250"/>
              <a:chOff x="2625" y="2570"/>
              <a:chExt cx="173" cy="250"/>
            </a:xfrm>
          </p:grpSpPr>
          <p:sp>
            <p:nvSpPr>
              <p:cNvPr id="8257" name="Line 110"/>
              <p:cNvSpPr>
                <a:spLocks noChangeShapeType="1"/>
              </p:cNvSpPr>
              <p:nvPr/>
            </p:nvSpPr>
            <p:spPr bwMode="auto">
              <a:xfrm rot="-5400000">
                <a:off x="2710" y="2728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111"/>
              <p:cNvSpPr>
                <a:spLocks noChangeShapeType="1"/>
              </p:cNvSpPr>
              <p:nvPr/>
            </p:nvSpPr>
            <p:spPr bwMode="auto">
              <a:xfrm rot="-5400000">
                <a:off x="2710" y="2655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Line 112"/>
              <p:cNvSpPr>
                <a:spLocks noChangeShapeType="1"/>
              </p:cNvSpPr>
              <p:nvPr/>
            </p:nvSpPr>
            <p:spPr bwMode="auto">
              <a:xfrm rot="-5400000">
                <a:off x="2713" y="256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Line 113"/>
              <p:cNvSpPr>
                <a:spLocks noChangeShapeType="1"/>
              </p:cNvSpPr>
              <p:nvPr/>
            </p:nvSpPr>
            <p:spPr bwMode="auto">
              <a:xfrm rot="-5400000">
                <a:off x="2713" y="249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114"/>
              <p:cNvSpPr>
                <a:spLocks noChangeShapeType="1"/>
              </p:cNvSpPr>
              <p:nvPr/>
            </p:nvSpPr>
            <p:spPr bwMode="auto">
              <a:xfrm rot="-5400000" flipH="1" flipV="1">
                <a:off x="2670" y="2694"/>
                <a:ext cx="250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203" name="Object 11"/>
            <p:cNvGraphicFramePr>
              <a:graphicFrameLocks noChangeAspect="1"/>
            </p:cNvGraphicFramePr>
            <p:nvPr/>
          </p:nvGraphicFramePr>
          <p:xfrm>
            <a:off x="3029" y="3165"/>
            <a:ext cx="724" cy="200"/>
          </p:xfrm>
          <a:graphic>
            <a:graphicData uri="http://schemas.openxmlformats.org/presentationml/2006/ole">
              <p:oleObj spid="_x0000_s8203" name="Equation" r:id="rId11" imgW="825480" imgH="228600" progId="">
                <p:embed/>
              </p:oleObj>
            </a:graphicData>
          </a:graphic>
        </p:graphicFrame>
      </p:grpSp>
      <p:grpSp>
        <p:nvGrpSpPr>
          <p:cNvPr id="15" name="Group 134"/>
          <p:cNvGrpSpPr>
            <a:grpSpLocks/>
          </p:cNvGrpSpPr>
          <p:nvPr/>
        </p:nvGrpSpPr>
        <p:grpSpPr bwMode="auto">
          <a:xfrm>
            <a:off x="5426075" y="2208213"/>
            <a:ext cx="2676525" cy="1111250"/>
            <a:chOff x="3418" y="1391"/>
            <a:chExt cx="1686" cy="700"/>
          </a:xfrm>
        </p:grpSpPr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3418" y="1391"/>
            <a:ext cx="991" cy="245"/>
          </p:xfrm>
          <a:graphic>
            <a:graphicData uri="http://schemas.openxmlformats.org/presentationml/2006/ole">
              <p:oleObj spid="_x0000_s8199" name="Equation" r:id="rId12" imgW="927000" imgH="228600" progId="">
                <p:embed/>
              </p:oleObj>
            </a:graphicData>
          </a:graphic>
        </p:graphicFrame>
        <p:graphicFrame>
          <p:nvGraphicFramePr>
            <p:cNvPr id="8200" name="Object 8"/>
            <p:cNvGraphicFramePr>
              <a:graphicFrameLocks noChangeAspect="1"/>
            </p:cNvGraphicFramePr>
            <p:nvPr/>
          </p:nvGraphicFramePr>
          <p:xfrm>
            <a:off x="3592" y="1636"/>
            <a:ext cx="1495" cy="218"/>
          </p:xfrm>
          <a:graphic>
            <a:graphicData uri="http://schemas.openxmlformats.org/presentationml/2006/ole">
              <p:oleObj spid="_x0000_s8200" name="Equation" r:id="rId13" imgW="1396800" imgH="203040" progId="">
                <p:embed/>
              </p:oleObj>
            </a:graphicData>
          </a:graphic>
        </p:graphicFrame>
        <p:graphicFrame>
          <p:nvGraphicFramePr>
            <p:cNvPr id="8201" name="Object 9"/>
            <p:cNvGraphicFramePr>
              <a:graphicFrameLocks noChangeAspect="1"/>
            </p:cNvGraphicFramePr>
            <p:nvPr/>
          </p:nvGraphicFramePr>
          <p:xfrm>
            <a:off x="3592" y="1862"/>
            <a:ext cx="775" cy="191"/>
          </p:xfrm>
          <a:graphic>
            <a:graphicData uri="http://schemas.openxmlformats.org/presentationml/2006/ole">
              <p:oleObj spid="_x0000_s8201" name="Equation" r:id="rId14" imgW="723600" imgH="177480" progId="">
                <p:embed/>
              </p:oleObj>
            </a:graphicData>
          </a:graphic>
        </p:graphicFrame>
        <p:sp>
          <p:nvSpPr>
            <p:cNvPr id="8236" name="Rectangle 128"/>
            <p:cNvSpPr>
              <a:spLocks noChangeArrowheads="1"/>
            </p:cNvSpPr>
            <p:nvPr/>
          </p:nvSpPr>
          <p:spPr bwMode="auto">
            <a:xfrm>
              <a:off x="3421" y="1391"/>
              <a:ext cx="1683" cy="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35"/>
          <p:cNvGrpSpPr>
            <a:grpSpLocks/>
          </p:cNvGrpSpPr>
          <p:nvPr/>
        </p:nvGrpSpPr>
        <p:grpSpPr bwMode="auto">
          <a:xfrm>
            <a:off x="5867400" y="3530600"/>
            <a:ext cx="3051175" cy="928688"/>
            <a:chOff x="3696" y="2224"/>
            <a:chExt cx="1922" cy="585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3749" y="2250"/>
            <a:ext cx="1764" cy="245"/>
          </p:xfrm>
          <a:graphic>
            <a:graphicData uri="http://schemas.openxmlformats.org/presentationml/2006/ole">
              <p:oleObj spid="_x0000_s8197" name="Equation" r:id="rId15" imgW="1650960" imgH="228600" progId="">
                <p:embed/>
              </p:oleObj>
            </a:graphicData>
          </a:graphic>
        </p:graphicFrame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3949" y="2535"/>
            <a:ext cx="775" cy="191"/>
          </p:xfrm>
          <a:graphic>
            <a:graphicData uri="http://schemas.openxmlformats.org/presentationml/2006/ole">
              <p:oleObj spid="_x0000_s8198" name="Equation" r:id="rId16" imgW="723600" imgH="177480" progId="">
                <p:embed/>
              </p:oleObj>
            </a:graphicData>
          </a:graphic>
        </p:graphicFrame>
        <p:sp>
          <p:nvSpPr>
            <p:cNvPr id="8235" name="Rectangle 129"/>
            <p:cNvSpPr>
              <a:spLocks noChangeArrowheads="1"/>
            </p:cNvSpPr>
            <p:nvPr/>
          </p:nvSpPr>
          <p:spPr bwMode="auto">
            <a:xfrm>
              <a:off x="3696" y="2224"/>
              <a:ext cx="1922" cy="5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5454650" y="5373688"/>
            <a:ext cx="3521075" cy="844550"/>
            <a:chOff x="3436" y="3385"/>
            <a:chExt cx="2218" cy="532"/>
          </a:xfrm>
        </p:grpSpPr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3436" y="3410"/>
            <a:ext cx="2185" cy="245"/>
          </p:xfrm>
          <a:graphic>
            <a:graphicData uri="http://schemas.openxmlformats.org/presentationml/2006/ole">
              <p:oleObj spid="_x0000_s8195" name="Equation" r:id="rId17" imgW="2044440" imgH="228600" progId="">
                <p:embed/>
              </p:oleObj>
            </a:graphicData>
          </a:graphic>
        </p:graphicFrame>
        <p:graphicFrame>
          <p:nvGraphicFramePr>
            <p:cNvPr id="8196" name="Object 4"/>
            <p:cNvGraphicFramePr>
              <a:graphicFrameLocks noChangeAspect="1"/>
            </p:cNvGraphicFramePr>
            <p:nvPr/>
          </p:nvGraphicFramePr>
          <p:xfrm>
            <a:off x="3642" y="3669"/>
            <a:ext cx="788" cy="191"/>
          </p:xfrm>
          <a:graphic>
            <a:graphicData uri="http://schemas.openxmlformats.org/presentationml/2006/ole">
              <p:oleObj spid="_x0000_s8196" name="Equation" r:id="rId18" imgW="736560" imgH="177480" progId="">
                <p:embed/>
              </p:oleObj>
            </a:graphicData>
          </a:graphic>
        </p:graphicFrame>
        <p:sp>
          <p:nvSpPr>
            <p:cNvPr id="8234" name="Rectangle 130"/>
            <p:cNvSpPr>
              <a:spLocks noChangeArrowheads="1"/>
            </p:cNvSpPr>
            <p:nvPr/>
          </p:nvSpPr>
          <p:spPr bwMode="auto">
            <a:xfrm>
              <a:off x="3448" y="3385"/>
              <a:ext cx="2206" cy="5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33" name="Text Box 137"/>
          <p:cNvSpPr txBox="1">
            <a:spLocks noChangeArrowheads="1"/>
          </p:cNvSpPr>
          <p:nvPr/>
        </p:nvSpPr>
        <p:spPr bwMode="auto">
          <a:xfrm>
            <a:off x="0" y="0"/>
            <a:ext cx="370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Tearing capacity of main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35CA0-348B-46D6-9F45-B478C1F0499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 cstate="print"/>
          <a:srcRect l="1630" t="66463" r="1393" b="8958"/>
          <a:stretch>
            <a:fillRect/>
          </a:stretch>
        </p:blipFill>
        <p:spPr bwMode="auto">
          <a:xfrm>
            <a:off x="631825" y="590550"/>
            <a:ext cx="80025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0" y="0"/>
            <a:ext cx="370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00"/>
                </a:solidFill>
                <a:latin typeface="Tahoma" pitchFamily="34" charset="0"/>
              </a:rPr>
              <a:t>Tearing capacity of cover plate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50850" y="379413"/>
            <a:ext cx="8328025" cy="2138362"/>
            <a:chOff x="284" y="239"/>
            <a:chExt cx="5246" cy="1347"/>
          </a:xfrm>
        </p:grpSpPr>
        <p:sp>
          <p:nvSpPr>
            <p:cNvPr id="9270" name="Rectangle 38"/>
            <p:cNvSpPr>
              <a:spLocks noChangeArrowheads="1"/>
            </p:cNvSpPr>
            <p:nvPr/>
          </p:nvSpPr>
          <p:spPr bwMode="auto">
            <a:xfrm>
              <a:off x="284" y="239"/>
              <a:ext cx="5246" cy="1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1" name="Group 37"/>
            <p:cNvGrpSpPr>
              <a:grpSpLocks/>
            </p:cNvGrpSpPr>
            <p:nvPr/>
          </p:nvGrpSpPr>
          <p:grpSpPr bwMode="auto">
            <a:xfrm>
              <a:off x="397" y="372"/>
              <a:ext cx="3180" cy="828"/>
              <a:chOff x="416" y="1249"/>
              <a:chExt cx="3180" cy="828"/>
            </a:xfrm>
          </p:grpSpPr>
          <p:pic>
            <p:nvPicPr>
              <p:cNvPr id="9272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30" t="66463" r="50314" b="8958"/>
              <a:stretch>
                <a:fillRect/>
              </a:stretch>
            </p:blipFill>
            <p:spPr bwMode="auto">
              <a:xfrm>
                <a:off x="416" y="1249"/>
                <a:ext cx="2498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273" name="Group 24"/>
              <p:cNvGrpSpPr>
                <a:grpSpLocks/>
              </p:cNvGrpSpPr>
              <p:nvPr/>
            </p:nvGrpSpPr>
            <p:grpSpPr bwMode="auto">
              <a:xfrm>
                <a:off x="2932" y="1347"/>
                <a:ext cx="664" cy="390"/>
                <a:chOff x="2932" y="1347"/>
                <a:chExt cx="664" cy="390"/>
              </a:xfrm>
            </p:grpSpPr>
            <p:sp>
              <p:nvSpPr>
                <p:cNvPr id="9274" name="Line 13"/>
                <p:cNvSpPr>
                  <a:spLocks noChangeShapeType="1"/>
                </p:cNvSpPr>
                <p:nvPr/>
              </p:nvSpPr>
              <p:spPr bwMode="auto">
                <a:xfrm>
                  <a:off x="2933" y="1436"/>
                  <a:ext cx="381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5" name="Line 14"/>
                <p:cNvSpPr>
                  <a:spLocks noChangeShapeType="1"/>
                </p:cNvSpPr>
                <p:nvPr/>
              </p:nvSpPr>
              <p:spPr bwMode="auto">
                <a:xfrm>
                  <a:off x="2932" y="1648"/>
                  <a:ext cx="381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AutoShape 15"/>
                <p:cNvSpPr>
                  <a:spLocks/>
                </p:cNvSpPr>
                <p:nvPr/>
              </p:nvSpPr>
              <p:spPr bwMode="auto">
                <a:xfrm>
                  <a:off x="3340" y="1347"/>
                  <a:ext cx="56" cy="390"/>
                </a:xfrm>
                <a:prstGeom prst="rightBrace">
                  <a:avLst>
                    <a:gd name="adj1" fmla="val 58036"/>
                    <a:gd name="adj2" fmla="val 50000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9219" name="Object 3"/>
                <p:cNvGraphicFramePr>
                  <a:graphicFrameLocks noChangeAspect="1"/>
                </p:cNvGraphicFramePr>
                <p:nvPr/>
              </p:nvGraphicFramePr>
              <p:xfrm>
                <a:off x="3403" y="1420"/>
                <a:ext cx="193" cy="209"/>
              </p:xfrm>
              <a:graphic>
                <a:graphicData uri="http://schemas.openxmlformats.org/presentationml/2006/ole">
                  <p:oleObj spid="_x0000_s9219" name="Equation" r:id="rId4" imgW="152280" imgH="164880" progId="">
                    <p:embed/>
                  </p:oleObj>
                </a:graphicData>
              </a:graphic>
            </p:graphicFrame>
          </p:grpSp>
        </p:grp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2055813" y="822325"/>
            <a:ext cx="2543175" cy="441325"/>
            <a:chOff x="1295" y="518"/>
            <a:chExt cx="1602" cy="278"/>
          </a:xfrm>
        </p:grpSpPr>
        <p:sp>
          <p:nvSpPr>
            <p:cNvPr id="9263" name="Rectangle 67"/>
            <p:cNvSpPr>
              <a:spLocks noChangeArrowheads="1"/>
            </p:cNvSpPr>
            <p:nvPr/>
          </p:nvSpPr>
          <p:spPr bwMode="auto">
            <a:xfrm>
              <a:off x="1899" y="518"/>
              <a:ext cx="230" cy="78"/>
            </a:xfrm>
            <a:prstGeom prst="rect">
              <a:avLst/>
            </a:prstGeom>
            <a:solidFill>
              <a:srgbClr val="00FF00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Rectangle 68"/>
            <p:cNvSpPr>
              <a:spLocks noChangeArrowheads="1"/>
            </p:cNvSpPr>
            <p:nvPr/>
          </p:nvSpPr>
          <p:spPr bwMode="auto">
            <a:xfrm>
              <a:off x="2595" y="518"/>
              <a:ext cx="302" cy="82"/>
            </a:xfrm>
            <a:prstGeom prst="rect">
              <a:avLst/>
            </a:prstGeom>
            <a:solidFill>
              <a:srgbClr val="00FF00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69"/>
            <p:cNvSpPr>
              <a:spLocks noChangeArrowheads="1"/>
            </p:cNvSpPr>
            <p:nvPr/>
          </p:nvSpPr>
          <p:spPr bwMode="auto">
            <a:xfrm>
              <a:off x="2599" y="718"/>
              <a:ext cx="294" cy="74"/>
            </a:xfrm>
            <a:prstGeom prst="rect">
              <a:avLst/>
            </a:prstGeom>
            <a:solidFill>
              <a:srgbClr val="00FF00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70"/>
            <p:cNvSpPr>
              <a:spLocks noChangeArrowheads="1"/>
            </p:cNvSpPr>
            <p:nvPr/>
          </p:nvSpPr>
          <p:spPr bwMode="auto">
            <a:xfrm>
              <a:off x="1295" y="718"/>
              <a:ext cx="234" cy="78"/>
            </a:xfrm>
            <a:prstGeom prst="rect">
              <a:avLst/>
            </a:prstGeom>
            <a:solidFill>
              <a:srgbClr val="00FF00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Rectangle 71"/>
            <p:cNvSpPr>
              <a:spLocks noChangeArrowheads="1"/>
            </p:cNvSpPr>
            <p:nvPr/>
          </p:nvSpPr>
          <p:spPr bwMode="auto">
            <a:xfrm>
              <a:off x="1667" y="714"/>
              <a:ext cx="462" cy="82"/>
            </a:xfrm>
            <a:prstGeom prst="rect">
              <a:avLst/>
            </a:prstGeom>
            <a:solidFill>
              <a:srgbClr val="00FF00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Rectangle 72"/>
            <p:cNvSpPr>
              <a:spLocks noChangeArrowheads="1"/>
            </p:cNvSpPr>
            <p:nvPr/>
          </p:nvSpPr>
          <p:spPr bwMode="auto">
            <a:xfrm>
              <a:off x="2283" y="530"/>
              <a:ext cx="170" cy="66"/>
            </a:xfrm>
            <a:prstGeom prst="rect">
              <a:avLst/>
            </a:prstGeom>
            <a:solidFill>
              <a:srgbClr val="00FF00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73"/>
            <p:cNvSpPr>
              <a:spLocks noChangeArrowheads="1"/>
            </p:cNvSpPr>
            <p:nvPr/>
          </p:nvSpPr>
          <p:spPr bwMode="auto">
            <a:xfrm>
              <a:off x="2299" y="722"/>
              <a:ext cx="162" cy="58"/>
            </a:xfrm>
            <a:prstGeom prst="rect">
              <a:avLst/>
            </a:prstGeom>
            <a:solidFill>
              <a:srgbClr val="00FF00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1670050" y="3179763"/>
            <a:ext cx="6592888" cy="1731962"/>
            <a:chOff x="1052" y="2003"/>
            <a:chExt cx="4153" cy="1091"/>
          </a:xfrm>
        </p:grpSpPr>
        <p:grpSp>
          <p:nvGrpSpPr>
            <p:cNvPr id="9226" name="Group 100"/>
            <p:cNvGrpSpPr>
              <a:grpSpLocks/>
            </p:cNvGrpSpPr>
            <p:nvPr/>
          </p:nvGrpSpPr>
          <p:grpSpPr bwMode="auto">
            <a:xfrm flipV="1">
              <a:off x="3283" y="2464"/>
              <a:ext cx="354" cy="54"/>
              <a:chOff x="1077" y="2906"/>
              <a:chExt cx="354" cy="54"/>
            </a:xfrm>
          </p:grpSpPr>
          <p:sp>
            <p:nvSpPr>
              <p:cNvPr id="9261" name="Line 101"/>
              <p:cNvSpPr>
                <a:spLocks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Rectangle 102"/>
              <p:cNvSpPr>
                <a:spLocks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7" name="Group 97"/>
            <p:cNvGrpSpPr>
              <a:grpSpLocks/>
            </p:cNvGrpSpPr>
            <p:nvPr/>
          </p:nvGrpSpPr>
          <p:grpSpPr bwMode="auto">
            <a:xfrm flipV="1">
              <a:off x="2646" y="2465"/>
              <a:ext cx="354" cy="54"/>
              <a:chOff x="1077" y="2906"/>
              <a:chExt cx="354" cy="54"/>
            </a:xfrm>
          </p:grpSpPr>
          <p:sp>
            <p:nvSpPr>
              <p:cNvPr id="9259" name="Line 98"/>
              <p:cNvSpPr>
                <a:spLocks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Rectangle 99"/>
              <p:cNvSpPr>
                <a:spLocks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8" name="Group 94"/>
            <p:cNvGrpSpPr>
              <a:grpSpLocks/>
            </p:cNvGrpSpPr>
            <p:nvPr/>
          </p:nvGrpSpPr>
          <p:grpSpPr bwMode="auto">
            <a:xfrm>
              <a:off x="3285" y="2678"/>
              <a:ext cx="354" cy="54"/>
              <a:chOff x="1077" y="2906"/>
              <a:chExt cx="354" cy="54"/>
            </a:xfrm>
          </p:grpSpPr>
          <p:sp>
            <p:nvSpPr>
              <p:cNvPr id="9257" name="Line 95"/>
              <p:cNvSpPr>
                <a:spLocks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Rectangle 96"/>
              <p:cNvSpPr>
                <a:spLocks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9" name="Group 91"/>
            <p:cNvGrpSpPr>
              <a:grpSpLocks/>
            </p:cNvGrpSpPr>
            <p:nvPr/>
          </p:nvGrpSpPr>
          <p:grpSpPr bwMode="auto">
            <a:xfrm>
              <a:off x="2655" y="2677"/>
              <a:ext cx="354" cy="54"/>
              <a:chOff x="1077" y="2906"/>
              <a:chExt cx="354" cy="54"/>
            </a:xfrm>
          </p:grpSpPr>
          <p:sp>
            <p:nvSpPr>
              <p:cNvPr id="9255" name="Line 92"/>
              <p:cNvSpPr>
                <a:spLocks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Rectangle 93"/>
              <p:cNvSpPr>
                <a:spLocks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0" name="Group 82"/>
            <p:cNvGrpSpPr>
              <a:grpSpLocks/>
            </p:cNvGrpSpPr>
            <p:nvPr/>
          </p:nvGrpSpPr>
          <p:grpSpPr bwMode="auto">
            <a:xfrm>
              <a:off x="4233" y="2259"/>
              <a:ext cx="685" cy="718"/>
              <a:chOff x="4144" y="2712"/>
              <a:chExt cx="464" cy="390"/>
            </a:xfrm>
          </p:grpSpPr>
          <p:sp>
            <p:nvSpPr>
              <p:cNvPr id="9252" name="Line 26"/>
              <p:cNvSpPr>
                <a:spLocks noChangeShapeType="1"/>
              </p:cNvSpPr>
              <p:nvPr/>
            </p:nvSpPr>
            <p:spPr bwMode="auto">
              <a:xfrm>
                <a:off x="4145" y="2801"/>
                <a:ext cx="381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Line 27"/>
              <p:cNvSpPr>
                <a:spLocks noChangeShapeType="1"/>
              </p:cNvSpPr>
              <p:nvPr/>
            </p:nvSpPr>
            <p:spPr bwMode="auto">
              <a:xfrm>
                <a:off x="4144" y="3013"/>
                <a:ext cx="381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AutoShape 28"/>
              <p:cNvSpPr>
                <a:spLocks/>
              </p:cNvSpPr>
              <p:nvPr/>
            </p:nvSpPr>
            <p:spPr bwMode="auto">
              <a:xfrm>
                <a:off x="4552" y="2712"/>
                <a:ext cx="56" cy="390"/>
              </a:xfrm>
              <a:prstGeom prst="rightBrace">
                <a:avLst>
                  <a:gd name="adj1" fmla="val 58036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4941" y="2452"/>
            <a:ext cx="264" cy="286"/>
          </p:xfrm>
          <a:graphic>
            <a:graphicData uri="http://schemas.openxmlformats.org/presentationml/2006/ole">
              <p:oleObj spid="_x0000_s9218" name="Equation" r:id="rId5" imgW="152280" imgH="164880" progId="">
                <p:embed/>
              </p:oleObj>
            </a:graphicData>
          </a:graphic>
        </p:graphicFrame>
        <p:grpSp>
          <p:nvGrpSpPr>
            <p:cNvPr id="9231" name="Group 79"/>
            <p:cNvGrpSpPr>
              <a:grpSpLocks/>
            </p:cNvGrpSpPr>
            <p:nvPr/>
          </p:nvGrpSpPr>
          <p:grpSpPr bwMode="auto">
            <a:xfrm>
              <a:off x="1441" y="2685"/>
              <a:ext cx="354" cy="54"/>
              <a:chOff x="1077" y="2906"/>
              <a:chExt cx="354" cy="54"/>
            </a:xfrm>
          </p:grpSpPr>
          <p:sp>
            <p:nvSpPr>
              <p:cNvPr id="9250" name="Line 44"/>
              <p:cNvSpPr>
                <a:spLocks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Rectangle 45"/>
              <p:cNvSpPr>
                <a:spLocks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2" name="Group 76"/>
            <p:cNvGrpSpPr>
              <a:grpSpLocks/>
            </p:cNvGrpSpPr>
            <p:nvPr/>
          </p:nvGrpSpPr>
          <p:grpSpPr bwMode="auto">
            <a:xfrm>
              <a:off x="1052" y="2324"/>
              <a:ext cx="3146" cy="559"/>
              <a:chOff x="1265" y="1589"/>
              <a:chExt cx="1578" cy="294"/>
            </a:xfrm>
          </p:grpSpPr>
          <p:sp>
            <p:nvSpPr>
              <p:cNvPr id="9243" name="Rectangle 30"/>
              <p:cNvSpPr>
                <a:spLocks noChangeArrowheads="1"/>
              </p:cNvSpPr>
              <p:nvPr/>
            </p:nvSpPr>
            <p:spPr bwMode="auto">
              <a:xfrm>
                <a:off x="1849" y="1589"/>
                <a:ext cx="254" cy="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Rectangle 31"/>
              <p:cNvSpPr>
                <a:spLocks noChangeArrowheads="1"/>
              </p:cNvSpPr>
              <p:nvPr/>
            </p:nvSpPr>
            <p:spPr bwMode="auto">
              <a:xfrm>
                <a:off x="2529" y="1589"/>
                <a:ext cx="314" cy="9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32"/>
              <p:cNvSpPr>
                <a:spLocks noChangeArrowheads="1"/>
              </p:cNvSpPr>
              <p:nvPr/>
            </p:nvSpPr>
            <p:spPr bwMode="auto">
              <a:xfrm>
                <a:off x="2529" y="1793"/>
                <a:ext cx="314" cy="9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3"/>
              <p:cNvSpPr>
                <a:spLocks noChangeArrowheads="1"/>
              </p:cNvSpPr>
              <p:nvPr/>
            </p:nvSpPr>
            <p:spPr bwMode="auto">
              <a:xfrm>
                <a:off x="1265" y="1805"/>
                <a:ext cx="234" cy="7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4"/>
              <p:cNvSpPr>
                <a:spLocks noChangeArrowheads="1"/>
              </p:cNvSpPr>
              <p:nvPr/>
            </p:nvSpPr>
            <p:spPr bwMode="auto">
              <a:xfrm>
                <a:off x="1589" y="1797"/>
                <a:ext cx="514" cy="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Rectangle 35"/>
              <p:cNvSpPr>
                <a:spLocks noChangeArrowheads="1"/>
              </p:cNvSpPr>
              <p:nvPr/>
            </p:nvSpPr>
            <p:spPr bwMode="auto">
              <a:xfrm>
                <a:off x="2229" y="1597"/>
                <a:ext cx="190" cy="7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Rectangle 36"/>
              <p:cNvSpPr>
                <a:spLocks noChangeArrowheads="1"/>
              </p:cNvSpPr>
              <p:nvPr/>
            </p:nvSpPr>
            <p:spPr bwMode="auto">
              <a:xfrm>
                <a:off x="2229" y="1797"/>
                <a:ext cx="190" cy="8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3" name="Line 53"/>
            <p:cNvSpPr>
              <a:spLocks noChangeAspect="1" noChangeShapeType="1"/>
            </p:cNvSpPr>
            <p:nvPr/>
          </p:nvSpPr>
          <p:spPr bwMode="auto">
            <a:xfrm>
              <a:off x="1594" y="2150"/>
              <a:ext cx="14" cy="76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54"/>
            <p:cNvSpPr>
              <a:spLocks noChangeAspect="1" noChangeShapeType="1"/>
            </p:cNvSpPr>
            <p:nvPr/>
          </p:nvSpPr>
          <p:spPr bwMode="auto">
            <a:xfrm>
              <a:off x="2843" y="2204"/>
              <a:ext cx="14" cy="76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55"/>
            <p:cNvSpPr>
              <a:spLocks noChangeAspect="1" noChangeShapeType="1"/>
            </p:cNvSpPr>
            <p:nvPr/>
          </p:nvSpPr>
          <p:spPr bwMode="auto">
            <a:xfrm>
              <a:off x="3464" y="2160"/>
              <a:ext cx="14" cy="76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Text Box 56"/>
            <p:cNvSpPr txBox="1">
              <a:spLocks noChangeArrowheads="1"/>
            </p:cNvSpPr>
            <p:nvPr/>
          </p:nvSpPr>
          <p:spPr bwMode="auto">
            <a:xfrm>
              <a:off x="1636" y="2039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Row 1</a:t>
              </a:r>
            </a:p>
          </p:txBody>
        </p:sp>
        <p:sp>
          <p:nvSpPr>
            <p:cNvPr id="9237" name="Text Box 57"/>
            <p:cNvSpPr txBox="1">
              <a:spLocks noChangeArrowheads="1"/>
            </p:cNvSpPr>
            <p:nvPr/>
          </p:nvSpPr>
          <p:spPr bwMode="auto">
            <a:xfrm>
              <a:off x="3499" y="2024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Row 3</a:t>
              </a:r>
            </a:p>
          </p:txBody>
        </p:sp>
        <p:sp>
          <p:nvSpPr>
            <p:cNvPr id="9238" name="Text Box 58"/>
            <p:cNvSpPr txBox="1">
              <a:spLocks noChangeArrowheads="1"/>
            </p:cNvSpPr>
            <p:nvPr/>
          </p:nvSpPr>
          <p:spPr bwMode="auto">
            <a:xfrm>
              <a:off x="2733" y="2003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Row 2</a:t>
              </a:r>
            </a:p>
          </p:txBody>
        </p:sp>
        <p:sp>
          <p:nvSpPr>
            <p:cNvPr id="9239" name="Text Box 85"/>
            <p:cNvSpPr txBox="1">
              <a:spLocks noChangeArrowheads="1"/>
            </p:cNvSpPr>
            <p:nvPr/>
          </p:nvSpPr>
          <p:spPr bwMode="auto">
            <a:xfrm>
              <a:off x="1347" y="2392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9240" name="Text Box 87"/>
            <p:cNvSpPr txBox="1">
              <a:spLocks noChangeArrowheads="1"/>
            </p:cNvSpPr>
            <p:nvPr/>
          </p:nvSpPr>
          <p:spPr bwMode="auto">
            <a:xfrm>
              <a:off x="2715" y="2844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200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9241" name="Text Box 88"/>
            <p:cNvSpPr txBox="1">
              <a:spLocks noChangeArrowheads="1"/>
            </p:cNvSpPr>
            <p:nvPr/>
          </p:nvSpPr>
          <p:spPr bwMode="auto">
            <a:xfrm>
              <a:off x="3370" y="2445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200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9242" name="Text Box 89"/>
            <p:cNvSpPr txBox="1">
              <a:spLocks noChangeArrowheads="1"/>
            </p:cNvSpPr>
            <p:nvPr/>
          </p:nvSpPr>
          <p:spPr bwMode="auto">
            <a:xfrm>
              <a:off x="3361" y="2834"/>
              <a:ext cx="8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200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502FD-FEBD-4EBA-8102-D1ED2742B70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267361" name="Object 2"/>
          <p:cNvGraphicFramePr>
            <a:graphicFrameLocks noChangeAspect="1"/>
          </p:cNvGraphicFramePr>
          <p:nvPr/>
        </p:nvGraphicFramePr>
        <p:xfrm>
          <a:off x="6632575" y="3565525"/>
          <a:ext cx="2117725" cy="920750"/>
        </p:xfrm>
        <a:graphic>
          <a:graphicData uri="http://schemas.openxmlformats.org/presentationml/2006/ole">
            <p:oleObj spid="_x0000_s10242" name="Equation" r:id="rId3" imgW="1054080" imgH="457200" progId="">
              <p:embed/>
            </p:oleObj>
          </a:graphicData>
        </a:graphic>
      </p:graphicFrame>
      <p:sp>
        <p:nvSpPr>
          <p:cNvPr id="267392" name="AutoShape 128"/>
          <p:cNvSpPr>
            <a:spLocks/>
          </p:cNvSpPr>
          <p:nvPr/>
        </p:nvSpPr>
        <p:spPr bwMode="auto">
          <a:xfrm>
            <a:off x="6370638" y="2198688"/>
            <a:ext cx="296862" cy="3152775"/>
          </a:xfrm>
          <a:prstGeom prst="rightBrace">
            <a:avLst>
              <a:gd name="adj1" fmla="val 8850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2" name="Group 220"/>
          <p:cNvGrpSpPr>
            <a:grpSpLocks/>
          </p:cNvGrpSpPr>
          <p:nvPr/>
        </p:nvGrpSpPr>
        <p:grpSpPr bwMode="auto">
          <a:xfrm>
            <a:off x="833438" y="38100"/>
            <a:ext cx="4930775" cy="1236663"/>
            <a:chOff x="525" y="96"/>
            <a:chExt cx="3106" cy="779"/>
          </a:xfrm>
        </p:grpSpPr>
        <p:grpSp>
          <p:nvGrpSpPr>
            <p:cNvPr id="10304" name="Group 174"/>
            <p:cNvGrpSpPr>
              <a:grpSpLocks noChangeAspect="1"/>
            </p:cNvGrpSpPr>
            <p:nvPr/>
          </p:nvGrpSpPr>
          <p:grpSpPr bwMode="auto">
            <a:xfrm flipV="1">
              <a:off x="2196" y="465"/>
              <a:ext cx="265" cy="43"/>
              <a:chOff x="1077" y="2906"/>
              <a:chExt cx="354" cy="54"/>
            </a:xfrm>
          </p:grpSpPr>
          <p:sp>
            <p:nvSpPr>
              <p:cNvPr id="10337" name="Line 1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Rectangle 176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5" name="Group 177"/>
            <p:cNvGrpSpPr>
              <a:grpSpLocks noChangeAspect="1"/>
            </p:cNvGrpSpPr>
            <p:nvPr/>
          </p:nvGrpSpPr>
          <p:grpSpPr bwMode="auto">
            <a:xfrm flipV="1">
              <a:off x="1719" y="466"/>
              <a:ext cx="265" cy="43"/>
              <a:chOff x="1077" y="2906"/>
              <a:chExt cx="354" cy="54"/>
            </a:xfrm>
          </p:grpSpPr>
          <p:sp>
            <p:nvSpPr>
              <p:cNvPr id="10335" name="Line 1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Rectangle 17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6" name="Group 180"/>
            <p:cNvGrpSpPr>
              <a:grpSpLocks noChangeAspect="1"/>
            </p:cNvGrpSpPr>
            <p:nvPr/>
          </p:nvGrpSpPr>
          <p:grpSpPr bwMode="auto">
            <a:xfrm>
              <a:off x="2198" y="636"/>
              <a:ext cx="265" cy="43"/>
              <a:chOff x="1077" y="2906"/>
              <a:chExt cx="354" cy="54"/>
            </a:xfrm>
          </p:grpSpPr>
          <p:sp>
            <p:nvSpPr>
              <p:cNvPr id="10333" name="Line 1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Rectangle 18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7" name="Group 183"/>
            <p:cNvGrpSpPr>
              <a:grpSpLocks noChangeAspect="1"/>
            </p:cNvGrpSpPr>
            <p:nvPr/>
          </p:nvGrpSpPr>
          <p:grpSpPr bwMode="auto">
            <a:xfrm>
              <a:off x="1726" y="635"/>
              <a:ext cx="265" cy="43"/>
              <a:chOff x="1077" y="2906"/>
              <a:chExt cx="354" cy="54"/>
            </a:xfrm>
          </p:grpSpPr>
          <p:sp>
            <p:nvSpPr>
              <p:cNvPr id="10331" name="Line 1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Rectangle 18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8" name="Group 186"/>
            <p:cNvGrpSpPr>
              <a:grpSpLocks noChangeAspect="1"/>
            </p:cNvGrpSpPr>
            <p:nvPr/>
          </p:nvGrpSpPr>
          <p:grpSpPr bwMode="auto">
            <a:xfrm>
              <a:off x="2908" y="301"/>
              <a:ext cx="513" cy="574"/>
              <a:chOff x="4144" y="2712"/>
              <a:chExt cx="464" cy="390"/>
            </a:xfrm>
          </p:grpSpPr>
          <p:sp>
            <p:nvSpPr>
              <p:cNvPr id="10328" name="Line 187"/>
              <p:cNvSpPr>
                <a:spLocks noChangeAspect="1" noChangeShapeType="1"/>
              </p:cNvSpPr>
              <p:nvPr/>
            </p:nvSpPr>
            <p:spPr bwMode="auto">
              <a:xfrm>
                <a:off x="4145" y="2801"/>
                <a:ext cx="381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Line 188"/>
              <p:cNvSpPr>
                <a:spLocks noChangeAspect="1" noChangeShapeType="1"/>
              </p:cNvSpPr>
              <p:nvPr/>
            </p:nvSpPr>
            <p:spPr bwMode="auto">
              <a:xfrm>
                <a:off x="4144" y="3013"/>
                <a:ext cx="381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AutoShape 189"/>
              <p:cNvSpPr>
                <a:spLocks noChangeAspect="1"/>
              </p:cNvSpPr>
              <p:nvPr/>
            </p:nvSpPr>
            <p:spPr bwMode="auto">
              <a:xfrm>
                <a:off x="4552" y="2712"/>
                <a:ext cx="56" cy="390"/>
              </a:xfrm>
              <a:prstGeom prst="rightBrace">
                <a:avLst>
                  <a:gd name="adj1" fmla="val 58036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249" name="Object 9"/>
            <p:cNvGraphicFramePr>
              <a:graphicFrameLocks/>
            </p:cNvGraphicFramePr>
            <p:nvPr/>
          </p:nvGraphicFramePr>
          <p:xfrm>
            <a:off x="3438" y="455"/>
            <a:ext cx="193" cy="206"/>
          </p:xfrm>
          <a:graphic>
            <a:graphicData uri="http://schemas.openxmlformats.org/presentationml/2006/ole">
              <p:oleObj spid="_x0000_s10249" name="Equation" r:id="rId4" imgW="152280" imgH="164880" progId="">
                <p:embed/>
              </p:oleObj>
            </a:graphicData>
          </a:graphic>
        </p:graphicFrame>
        <p:grpSp>
          <p:nvGrpSpPr>
            <p:cNvPr id="10309" name="Group 191"/>
            <p:cNvGrpSpPr>
              <a:grpSpLocks noChangeAspect="1"/>
            </p:cNvGrpSpPr>
            <p:nvPr/>
          </p:nvGrpSpPr>
          <p:grpSpPr bwMode="auto">
            <a:xfrm>
              <a:off x="816" y="641"/>
              <a:ext cx="266" cy="44"/>
              <a:chOff x="1077" y="2906"/>
              <a:chExt cx="354" cy="54"/>
            </a:xfrm>
          </p:grpSpPr>
          <p:sp>
            <p:nvSpPr>
              <p:cNvPr id="10326" name="Line 1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4" y="2906"/>
                <a:ext cx="31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Rectangle 19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077" y="2920"/>
                <a:ext cx="354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10" name="Group 194"/>
            <p:cNvGrpSpPr>
              <a:grpSpLocks noChangeAspect="1"/>
            </p:cNvGrpSpPr>
            <p:nvPr/>
          </p:nvGrpSpPr>
          <p:grpSpPr bwMode="auto">
            <a:xfrm>
              <a:off x="525" y="353"/>
              <a:ext cx="2357" cy="447"/>
              <a:chOff x="1265" y="1589"/>
              <a:chExt cx="1578" cy="294"/>
            </a:xfrm>
          </p:grpSpPr>
          <p:sp>
            <p:nvSpPr>
              <p:cNvPr id="10319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1849" y="1589"/>
                <a:ext cx="254" cy="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0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2529" y="1589"/>
                <a:ext cx="314" cy="9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1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2529" y="1793"/>
                <a:ext cx="314" cy="9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1265" y="1805"/>
                <a:ext cx="234" cy="7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1589" y="1797"/>
                <a:ext cx="514" cy="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2229" y="1597"/>
                <a:ext cx="190" cy="7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Rectangle 201"/>
              <p:cNvSpPr>
                <a:spLocks noChangeAspect="1" noChangeArrowheads="1"/>
              </p:cNvSpPr>
              <p:nvPr/>
            </p:nvSpPr>
            <p:spPr bwMode="auto">
              <a:xfrm>
                <a:off x="2229" y="1797"/>
                <a:ext cx="190" cy="8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1" name="Line 202"/>
            <p:cNvSpPr>
              <a:spLocks noChangeAspect="1" noChangeShapeType="1"/>
            </p:cNvSpPr>
            <p:nvPr/>
          </p:nvSpPr>
          <p:spPr bwMode="auto">
            <a:xfrm>
              <a:off x="931" y="214"/>
              <a:ext cx="10" cy="60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Line 203"/>
            <p:cNvSpPr>
              <a:spLocks noChangeAspect="1" noChangeShapeType="1"/>
            </p:cNvSpPr>
            <p:nvPr/>
          </p:nvSpPr>
          <p:spPr bwMode="auto">
            <a:xfrm>
              <a:off x="1867" y="257"/>
              <a:ext cx="10" cy="60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Line 204"/>
            <p:cNvSpPr>
              <a:spLocks noChangeAspect="1" noChangeShapeType="1"/>
            </p:cNvSpPr>
            <p:nvPr/>
          </p:nvSpPr>
          <p:spPr bwMode="auto">
            <a:xfrm>
              <a:off x="2332" y="222"/>
              <a:ext cx="10" cy="60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Text Box 205"/>
            <p:cNvSpPr txBox="1">
              <a:spLocks noChangeAspect="1" noChangeArrowheads="1"/>
            </p:cNvSpPr>
            <p:nvPr/>
          </p:nvSpPr>
          <p:spPr bwMode="auto">
            <a:xfrm>
              <a:off x="962" y="125"/>
              <a:ext cx="4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8000"/>
                  </a:solidFill>
                  <a:latin typeface="Times New Roman" pitchFamily="18" charset="0"/>
                </a:rPr>
                <a:t>Row 1</a:t>
              </a:r>
            </a:p>
          </p:txBody>
        </p:sp>
        <p:sp>
          <p:nvSpPr>
            <p:cNvPr id="10315" name="Text Box 206"/>
            <p:cNvSpPr txBox="1">
              <a:spLocks noChangeAspect="1" noChangeArrowheads="1"/>
            </p:cNvSpPr>
            <p:nvPr/>
          </p:nvSpPr>
          <p:spPr bwMode="auto">
            <a:xfrm>
              <a:off x="2358" y="113"/>
              <a:ext cx="4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8000"/>
                  </a:solidFill>
                  <a:latin typeface="Times New Roman" pitchFamily="18" charset="0"/>
                </a:rPr>
                <a:t>Row 3</a:t>
              </a:r>
            </a:p>
          </p:txBody>
        </p:sp>
        <p:sp>
          <p:nvSpPr>
            <p:cNvPr id="10316" name="Text Box 207"/>
            <p:cNvSpPr txBox="1">
              <a:spLocks noChangeAspect="1" noChangeArrowheads="1"/>
            </p:cNvSpPr>
            <p:nvPr/>
          </p:nvSpPr>
          <p:spPr bwMode="auto">
            <a:xfrm>
              <a:off x="1783" y="96"/>
              <a:ext cx="4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8000"/>
                  </a:solidFill>
                  <a:latin typeface="Times New Roman" pitchFamily="18" charset="0"/>
                </a:rPr>
                <a:t>Row 2</a:t>
              </a:r>
            </a:p>
          </p:txBody>
        </p:sp>
        <p:sp>
          <p:nvSpPr>
            <p:cNvPr id="10317" name="Text Box 208"/>
            <p:cNvSpPr txBox="1">
              <a:spLocks noChangeAspect="1" noChangeArrowheads="1"/>
            </p:cNvSpPr>
            <p:nvPr/>
          </p:nvSpPr>
          <p:spPr bwMode="auto">
            <a:xfrm>
              <a:off x="747" y="406"/>
              <a:ext cx="6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10318" name="Text Box 210"/>
            <p:cNvSpPr txBox="1">
              <a:spLocks noChangeAspect="1" noChangeArrowheads="1"/>
            </p:cNvSpPr>
            <p:nvPr/>
          </p:nvSpPr>
          <p:spPr bwMode="auto">
            <a:xfrm>
              <a:off x="2261" y="450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200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219"/>
          <p:cNvGrpSpPr>
            <a:grpSpLocks/>
          </p:cNvGrpSpPr>
          <p:nvPr/>
        </p:nvGrpSpPr>
        <p:grpSpPr bwMode="auto">
          <a:xfrm>
            <a:off x="1763713" y="1978025"/>
            <a:ext cx="3984625" cy="1858963"/>
            <a:chOff x="1075" y="1304"/>
            <a:chExt cx="2510" cy="1171"/>
          </a:xfrm>
        </p:grpSpPr>
        <p:sp>
          <p:nvSpPr>
            <p:cNvPr id="10281" name="Rectangle 112"/>
            <p:cNvSpPr>
              <a:spLocks noChangeArrowheads="1"/>
            </p:cNvSpPr>
            <p:nvPr/>
          </p:nvSpPr>
          <p:spPr bwMode="auto">
            <a:xfrm>
              <a:off x="1267" y="1517"/>
              <a:ext cx="1595" cy="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Text Box 38"/>
            <p:cNvSpPr txBox="1">
              <a:spLocks noChangeArrowheads="1"/>
            </p:cNvSpPr>
            <p:nvPr/>
          </p:nvSpPr>
          <p:spPr bwMode="auto">
            <a:xfrm>
              <a:off x="1075" y="1304"/>
              <a:ext cx="18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>
                  <a:solidFill>
                    <a:srgbClr val="990000"/>
                  </a:solidFill>
                </a:rPr>
                <a:t>outer cover plate</a:t>
              </a:r>
            </a:p>
          </p:txBody>
        </p:sp>
        <p:sp>
          <p:nvSpPr>
            <p:cNvPr id="10283" name="Oval 81"/>
            <p:cNvSpPr>
              <a:spLocks noChangeArrowheads="1"/>
            </p:cNvSpPr>
            <p:nvPr/>
          </p:nvSpPr>
          <p:spPr bwMode="auto">
            <a:xfrm>
              <a:off x="1735" y="1674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Oval 82"/>
            <p:cNvSpPr>
              <a:spLocks noChangeArrowheads="1"/>
            </p:cNvSpPr>
            <p:nvPr/>
          </p:nvSpPr>
          <p:spPr bwMode="auto">
            <a:xfrm>
              <a:off x="1735" y="2055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85" name="Group 115"/>
            <p:cNvGrpSpPr>
              <a:grpSpLocks/>
            </p:cNvGrpSpPr>
            <p:nvPr/>
          </p:nvGrpSpPr>
          <p:grpSpPr bwMode="auto">
            <a:xfrm rot="-5400000">
              <a:off x="2171" y="1428"/>
              <a:ext cx="185" cy="156"/>
              <a:chOff x="3039" y="3156"/>
              <a:chExt cx="185" cy="156"/>
            </a:xfrm>
          </p:grpSpPr>
          <p:sp>
            <p:nvSpPr>
              <p:cNvPr id="10302" name="Oval 83"/>
              <p:cNvSpPr>
                <a:spLocks noChangeArrowheads="1"/>
              </p:cNvSpPr>
              <p:nvPr/>
            </p:nvSpPr>
            <p:spPr bwMode="auto">
              <a:xfrm>
                <a:off x="3045" y="3156"/>
                <a:ext cx="130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AutoShape 85"/>
              <p:cNvSpPr>
                <a:spLocks noChangeArrowheads="1"/>
              </p:cNvSpPr>
              <p:nvPr/>
            </p:nvSpPr>
            <p:spPr bwMode="auto">
              <a:xfrm rot="-5400000">
                <a:off x="3055" y="3142"/>
                <a:ext cx="154" cy="1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7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" y="8874"/>
                    </a:moveTo>
                    <a:cubicBezTo>
                      <a:pt x="1103" y="3736"/>
                      <a:pt x="5577" y="-1"/>
                      <a:pt x="10800" y="0"/>
                    </a:cubicBezTo>
                    <a:cubicBezTo>
                      <a:pt x="16022" y="0"/>
                      <a:pt x="20496" y="3736"/>
                      <a:pt x="21426" y="8874"/>
                    </a:cubicBezTo>
                    <a:cubicBezTo>
                      <a:pt x="20496" y="3736"/>
                      <a:pt x="16022" y="-1"/>
                      <a:pt x="10799" y="0"/>
                    </a:cubicBezTo>
                    <a:cubicBezTo>
                      <a:pt x="5577" y="0"/>
                      <a:pt x="1103" y="3736"/>
                      <a:pt x="173" y="88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6" name="Line 91"/>
            <p:cNvSpPr>
              <a:spLocks noChangeShapeType="1"/>
            </p:cNvSpPr>
            <p:nvPr/>
          </p:nvSpPr>
          <p:spPr bwMode="auto">
            <a:xfrm flipH="1">
              <a:off x="1729" y="1744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Oval 113"/>
            <p:cNvSpPr>
              <a:spLocks noChangeArrowheads="1"/>
            </p:cNvSpPr>
            <p:nvPr/>
          </p:nvSpPr>
          <p:spPr bwMode="auto">
            <a:xfrm>
              <a:off x="2187" y="1861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88" name="Group 116"/>
            <p:cNvGrpSpPr>
              <a:grpSpLocks/>
            </p:cNvGrpSpPr>
            <p:nvPr/>
          </p:nvGrpSpPr>
          <p:grpSpPr bwMode="auto">
            <a:xfrm rot="5400000" flipV="1">
              <a:off x="2179" y="2305"/>
              <a:ext cx="185" cy="156"/>
              <a:chOff x="3039" y="3156"/>
              <a:chExt cx="185" cy="156"/>
            </a:xfrm>
          </p:grpSpPr>
          <p:sp>
            <p:nvSpPr>
              <p:cNvPr id="10300" name="Oval 117"/>
              <p:cNvSpPr>
                <a:spLocks noChangeArrowheads="1"/>
              </p:cNvSpPr>
              <p:nvPr/>
            </p:nvSpPr>
            <p:spPr bwMode="auto">
              <a:xfrm>
                <a:off x="3045" y="3156"/>
                <a:ext cx="130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AutoShape 118"/>
              <p:cNvSpPr>
                <a:spLocks noChangeArrowheads="1"/>
              </p:cNvSpPr>
              <p:nvPr/>
            </p:nvSpPr>
            <p:spPr bwMode="auto">
              <a:xfrm rot="-5400000">
                <a:off x="3055" y="3142"/>
                <a:ext cx="154" cy="1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7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" y="8874"/>
                    </a:moveTo>
                    <a:cubicBezTo>
                      <a:pt x="1103" y="3736"/>
                      <a:pt x="5577" y="-1"/>
                      <a:pt x="10800" y="0"/>
                    </a:cubicBezTo>
                    <a:cubicBezTo>
                      <a:pt x="16022" y="0"/>
                      <a:pt x="20496" y="3736"/>
                      <a:pt x="21426" y="8874"/>
                    </a:cubicBezTo>
                    <a:cubicBezTo>
                      <a:pt x="20496" y="3736"/>
                      <a:pt x="16022" y="-1"/>
                      <a:pt x="10799" y="0"/>
                    </a:cubicBezTo>
                    <a:cubicBezTo>
                      <a:pt x="5577" y="0"/>
                      <a:pt x="1103" y="3736"/>
                      <a:pt x="173" y="88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9" name="Line 124"/>
            <p:cNvSpPr>
              <a:spLocks noChangeShapeType="1"/>
            </p:cNvSpPr>
            <p:nvPr/>
          </p:nvSpPr>
          <p:spPr bwMode="auto">
            <a:xfrm flipH="1">
              <a:off x="1729" y="2134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125"/>
            <p:cNvSpPr>
              <a:spLocks noChangeShapeType="1"/>
            </p:cNvSpPr>
            <p:nvPr/>
          </p:nvSpPr>
          <p:spPr bwMode="auto">
            <a:xfrm flipH="1">
              <a:off x="2189" y="1939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126"/>
            <p:cNvSpPr>
              <a:spLocks noChangeShapeType="1"/>
            </p:cNvSpPr>
            <p:nvPr/>
          </p:nvSpPr>
          <p:spPr bwMode="auto">
            <a:xfrm>
              <a:off x="2906" y="1923"/>
              <a:ext cx="479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129"/>
            <p:cNvSpPr>
              <a:spLocks noChangeShapeType="1"/>
            </p:cNvSpPr>
            <p:nvPr/>
          </p:nvSpPr>
          <p:spPr bwMode="auto">
            <a:xfrm flipH="1">
              <a:off x="2198" y="1531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130"/>
            <p:cNvSpPr>
              <a:spLocks noChangeShapeType="1"/>
            </p:cNvSpPr>
            <p:nvPr/>
          </p:nvSpPr>
          <p:spPr bwMode="auto">
            <a:xfrm flipH="1">
              <a:off x="2224" y="2364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Text Box 213"/>
            <p:cNvSpPr txBox="1">
              <a:spLocks noChangeAspect="1" noChangeArrowheads="1"/>
            </p:cNvSpPr>
            <p:nvPr/>
          </p:nvSpPr>
          <p:spPr bwMode="auto">
            <a:xfrm>
              <a:off x="1771" y="1558"/>
              <a:ext cx="6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10295" name="Text Box 214"/>
            <p:cNvSpPr txBox="1">
              <a:spLocks noChangeAspect="1" noChangeArrowheads="1"/>
            </p:cNvSpPr>
            <p:nvPr/>
          </p:nvSpPr>
          <p:spPr bwMode="auto">
            <a:xfrm>
              <a:off x="1799" y="1970"/>
              <a:ext cx="6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10296" name="Text Box 215"/>
            <p:cNvSpPr txBox="1">
              <a:spLocks noChangeAspect="1" noChangeArrowheads="1"/>
            </p:cNvSpPr>
            <p:nvPr/>
          </p:nvSpPr>
          <p:spPr bwMode="auto">
            <a:xfrm>
              <a:off x="2283" y="1769"/>
              <a:ext cx="6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3333FF"/>
                  </a:solidFill>
                  <a:latin typeface="Times New Roman" pitchFamily="18" charset="0"/>
                </a:rPr>
                <a:t>19.8 kN</a:t>
              </a:r>
            </a:p>
          </p:txBody>
        </p:sp>
        <p:sp>
          <p:nvSpPr>
            <p:cNvPr id="10297" name="Text Box 216"/>
            <p:cNvSpPr txBox="1">
              <a:spLocks noChangeAspect="1" noChangeArrowheads="1"/>
            </p:cNvSpPr>
            <p:nvPr/>
          </p:nvSpPr>
          <p:spPr bwMode="auto">
            <a:xfrm>
              <a:off x="2265" y="1349"/>
              <a:ext cx="6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3333FF"/>
                  </a:solidFill>
                  <a:latin typeface="Times New Roman" pitchFamily="18" charset="0"/>
                </a:rPr>
                <a:t>9.9 kN</a:t>
              </a:r>
            </a:p>
          </p:txBody>
        </p:sp>
        <p:sp>
          <p:nvSpPr>
            <p:cNvPr id="10298" name="Text Box 217"/>
            <p:cNvSpPr txBox="1">
              <a:spLocks noChangeAspect="1" noChangeArrowheads="1"/>
            </p:cNvSpPr>
            <p:nvPr/>
          </p:nvSpPr>
          <p:spPr bwMode="auto">
            <a:xfrm>
              <a:off x="2300" y="2172"/>
              <a:ext cx="6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3333FF"/>
                  </a:solidFill>
                  <a:latin typeface="Times New Roman" pitchFamily="18" charset="0"/>
                </a:rPr>
                <a:t>9.9 kN</a:t>
              </a:r>
            </a:p>
          </p:txBody>
        </p:sp>
        <p:sp>
          <p:nvSpPr>
            <p:cNvPr id="10299" name="Text Box 218"/>
            <p:cNvSpPr txBox="1">
              <a:spLocks noChangeAspect="1" noChangeArrowheads="1"/>
            </p:cNvSpPr>
            <p:nvPr/>
          </p:nvSpPr>
          <p:spPr bwMode="auto">
            <a:xfrm>
              <a:off x="2915" y="1605"/>
              <a:ext cx="6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FF"/>
                  </a:solidFill>
                  <a:latin typeface="Times New Roman" pitchFamily="18" charset="0"/>
                </a:rPr>
                <a:t>79.2 kN</a:t>
              </a:r>
            </a:p>
          </p:txBody>
        </p:sp>
      </p:grpSp>
      <p:graphicFrame>
        <p:nvGraphicFramePr>
          <p:cNvPr id="267515" name="Object 3"/>
          <p:cNvGraphicFramePr>
            <a:graphicFrameLocks noChangeAspect="1"/>
          </p:cNvGraphicFramePr>
          <p:nvPr/>
        </p:nvGraphicFramePr>
        <p:xfrm>
          <a:off x="5067300" y="5556250"/>
          <a:ext cx="2474913" cy="628650"/>
        </p:xfrm>
        <a:graphic>
          <a:graphicData uri="http://schemas.openxmlformats.org/presentationml/2006/ole">
            <p:oleObj spid="_x0000_s10243" name="Equation" r:id="rId5" imgW="1600200" imgH="406080" progId="">
              <p:embed/>
            </p:oleObj>
          </a:graphicData>
        </a:graphic>
      </p:graphicFrame>
      <p:grpSp>
        <p:nvGrpSpPr>
          <p:cNvPr id="13" name="Group 253"/>
          <p:cNvGrpSpPr>
            <a:grpSpLocks/>
          </p:cNvGrpSpPr>
          <p:nvPr/>
        </p:nvGrpSpPr>
        <p:grpSpPr bwMode="auto">
          <a:xfrm>
            <a:off x="671513" y="4046538"/>
            <a:ext cx="5715000" cy="2292350"/>
            <a:chOff x="387" y="2607"/>
            <a:chExt cx="3600" cy="1444"/>
          </a:xfrm>
        </p:grpSpPr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1336" y="2944"/>
            <a:ext cx="724" cy="200"/>
          </p:xfrm>
          <a:graphic>
            <a:graphicData uri="http://schemas.openxmlformats.org/presentationml/2006/ole">
              <p:oleObj spid="_x0000_s10244" name="Equation" r:id="rId6" imgW="825480" imgH="228600" progId="">
                <p:embed/>
              </p:oleObj>
            </a:graphicData>
          </a:graphic>
        </p:graphicFrame>
        <p:sp>
          <p:nvSpPr>
            <p:cNvPr id="10255" name="Rectangle 79"/>
            <p:cNvSpPr>
              <a:spLocks noChangeArrowheads="1"/>
            </p:cNvSpPr>
            <p:nvPr/>
          </p:nvSpPr>
          <p:spPr bwMode="auto">
            <a:xfrm flipH="1">
              <a:off x="2264" y="2808"/>
              <a:ext cx="585" cy="8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Oval 84"/>
            <p:cNvSpPr>
              <a:spLocks noChangeArrowheads="1"/>
            </p:cNvSpPr>
            <p:nvPr/>
          </p:nvSpPr>
          <p:spPr bwMode="auto">
            <a:xfrm flipH="1">
              <a:off x="2190" y="3565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Oval 86"/>
            <p:cNvSpPr>
              <a:spLocks noChangeArrowheads="1"/>
            </p:cNvSpPr>
            <p:nvPr/>
          </p:nvSpPr>
          <p:spPr bwMode="auto">
            <a:xfrm flipH="1">
              <a:off x="2211" y="2750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Arc 87"/>
            <p:cNvSpPr>
              <a:spLocks/>
            </p:cNvSpPr>
            <p:nvPr/>
          </p:nvSpPr>
          <p:spPr bwMode="auto">
            <a:xfrm flipV="1">
              <a:off x="2186" y="2811"/>
              <a:ext cx="163" cy="94"/>
            </a:xfrm>
            <a:custGeom>
              <a:avLst/>
              <a:gdLst>
                <a:gd name="T0" fmla="*/ 0 w 21600"/>
                <a:gd name="T1" fmla="*/ 0 h 18718"/>
                <a:gd name="T2" fmla="*/ 0 w 21600"/>
                <a:gd name="T3" fmla="*/ 0 h 18718"/>
                <a:gd name="T4" fmla="*/ 0 w 21600"/>
                <a:gd name="T5" fmla="*/ 0 h 18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18"/>
                <a:gd name="T11" fmla="*/ 21600 w 21600"/>
                <a:gd name="T12" fmla="*/ 18718 h 18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18" fill="none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</a:path>
                <a:path w="21600" h="18718" stroke="0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  <a:lnTo>
                    <a:pt x="0" y="187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Arc 88"/>
            <p:cNvSpPr>
              <a:spLocks/>
            </p:cNvSpPr>
            <p:nvPr/>
          </p:nvSpPr>
          <p:spPr bwMode="auto">
            <a:xfrm>
              <a:off x="2180" y="3564"/>
              <a:ext cx="163" cy="94"/>
            </a:xfrm>
            <a:custGeom>
              <a:avLst/>
              <a:gdLst>
                <a:gd name="T0" fmla="*/ 0 w 21600"/>
                <a:gd name="T1" fmla="*/ 0 h 18718"/>
                <a:gd name="T2" fmla="*/ 0 w 21600"/>
                <a:gd name="T3" fmla="*/ 0 h 18718"/>
                <a:gd name="T4" fmla="*/ 0 w 21600"/>
                <a:gd name="T5" fmla="*/ 0 h 18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18"/>
                <a:gd name="T11" fmla="*/ 21600 w 21600"/>
                <a:gd name="T12" fmla="*/ 18718 h 18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18" fill="none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</a:path>
                <a:path w="21600" h="18718" stroke="0" extrusionOk="0">
                  <a:moveTo>
                    <a:pt x="10779" y="0"/>
                  </a:moveTo>
                  <a:cubicBezTo>
                    <a:pt x="17474" y="3855"/>
                    <a:pt x="21600" y="10992"/>
                    <a:pt x="21600" y="18718"/>
                  </a:cubicBezTo>
                  <a:lnTo>
                    <a:pt x="0" y="187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60" name="Group 98"/>
            <p:cNvGrpSpPr>
              <a:grpSpLocks/>
            </p:cNvGrpSpPr>
            <p:nvPr/>
          </p:nvGrpSpPr>
          <p:grpSpPr bwMode="auto">
            <a:xfrm flipH="1">
              <a:off x="2090" y="2926"/>
              <a:ext cx="173" cy="250"/>
              <a:chOff x="2625" y="2570"/>
              <a:chExt cx="173" cy="250"/>
            </a:xfrm>
          </p:grpSpPr>
          <p:sp>
            <p:nvSpPr>
              <p:cNvPr id="10276" name="Line 99"/>
              <p:cNvSpPr>
                <a:spLocks noChangeShapeType="1"/>
              </p:cNvSpPr>
              <p:nvPr/>
            </p:nvSpPr>
            <p:spPr bwMode="auto">
              <a:xfrm rot="-5400000">
                <a:off x="2710" y="2728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Line 100"/>
              <p:cNvSpPr>
                <a:spLocks noChangeShapeType="1"/>
              </p:cNvSpPr>
              <p:nvPr/>
            </p:nvSpPr>
            <p:spPr bwMode="auto">
              <a:xfrm rot="-5400000">
                <a:off x="2710" y="2655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Line 101"/>
              <p:cNvSpPr>
                <a:spLocks noChangeShapeType="1"/>
              </p:cNvSpPr>
              <p:nvPr/>
            </p:nvSpPr>
            <p:spPr bwMode="auto">
              <a:xfrm rot="-5400000">
                <a:off x="2713" y="256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102"/>
              <p:cNvSpPr>
                <a:spLocks noChangeShapeType="1"/>
              </p:cNvSpPr>
              <p:nvPr/>
            </p:nvSpPr>
            <p:spPr bwMode="auto">
              <a:xfrm rot="-5400000">
                <a:off x="2713" y="249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103"/>
              <p:cNvSpPr>
                <a:spLocks noChangeShapeType="1"/>
              </p:cNvSpPr>
              <p:nvPr/>
            </p:nvSpPr>
            <p:spPr bwMode="auto">
              <a:xfrm rot="-5400000" flipH="1" flipV="1">
                <a:off x="2670" y="2694"/>
                <a:ext cx="250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1" name="Group 104"/>
            <p:cNvGrpSpPr>
              <a:grpSpLocks/>
            </p:cNvGrpSpPr>
            <p:nvPr/>
          </p:nvGrpSpPr>
          <p:grpSpPr bwMode="auto">
            <a:xfrm flipH="1">
              <a:off x="2090" y="3316"/>
              <a:ext cx="173" cy="250"/>
              <a:chOff x="2625" y="2570"/>
              <a:chExt cx="173" cy="250"/>
            </a:xfrm>
          </p:grpSpPr>
          <p:sp>
            <p:nvSpPr>
              <p:cNvPr id="10271" name="Line 105"/>
              <p:cNvSpPr>
                <a:spLocks noChangeShapeType="1"/>
              </p:cNvSpPr>
              <p:nvPr/>
            </p:nvSpPr>
            <p:spPr bwMode="auto">
              <a:xfrm rot="-5400000">
                <a:off x="2710" y="2728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106"/>
              <p:cNvSpPr>
                <a:spLocks noChangeShapeType="1"/>
              </p:cNvSpPr>
              <p:nvPr/>
            </p:nvSpPr>
            <p:spPr bwMode="auto">
              <a:xfrm rot="-5400000">
                <a:off x="2710" y="2655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107"/>
              <p:cNvSpPr>
                <a:spLocks noChangeShapeType="1"/>
              </p:cNvSpPr>
              <p:nvPr/>
            </p:nvSpPr>
            <p:spPr bwMode="auto">
              <a:xfrm rot="-5400000">
                <a:off x="2713" y="256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108"/>
              <p:cNvSpPr>
                <a:spLocks noChangeShapeType="1"/>
              </p:cNvSpPr>
              <p:nvPr/>
            </p:nvSpPr>
            <p:spPr bwMode="auto">
              <a:xfrm rot="-5400000">
                <a:off x="2713" y="249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09"/>
              <p:cNvSpPr>
                <a:spLocks noChangeShapeType="1"/>
              </p:cNvSpPr>
              <p:nvPr/>
            </p:nvSpPr>
            <p:spPr bwMode="auto">
              <a:xfrm rot="-5400000" flipH="1" flipV="1">
                <a:off x="2670" y="2694"/>
                <a:ext cx="250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2" name="Group 119"/>
            <p:cNvGrpSpPr>
              <a:grpSpLocks/>
            </p:cNvGrpSpPr>
            <p:nvPr/>
          </p:nvGrpSpPr>
          <p:grpSpPr bwMode="auto">
            <a:xfrm flipH="1">
              <a:off x="2159" y="3166"/>
              <a:ext cx="185" cy="156"/>
              <a:chOff x="3039" y="3156"/>
              <a:chExt cx="185" cy="156"/>
            </a:xfrm>
          </p:grpSpPr>
          <p:sp>
            <p:nvSpPr>
              <p:cNvPr id="10269" name="Oval 120"/>
              <p:cNvSpPr>
                <a:spLocks noChangeArrowheads="1"/>
              </p:cNvSpPr>
              <p:nvPr/>
            </p:nvSpPr>
            <p:spPr bwMode="auto">
              <a:xfrm>
                <a:off x="3045" y="3156"/>
                <a:ext cx="130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0" name="AutoShape 121"/>
              <p:cNvSpPr>
                <a:spLocks noChangeArrowheads="1"/>
              </p:cNvSpPr>
              <p:nvPr/>
            </p:nvSpPr>
            <p:spPr bwMode="auto">
              <a:xfrm rot="-5400000">
                <a:off x="3055" y="3142"/>
                <a:ext cx="154" cy="1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7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" y="8874"/>
                    </a:moveTo>
                    <a:cubicBezTo>
                      <a:pt x="1103" y="3736"/>
                      <a:pt x="5577" y="-1"/>
                      <a:pt x="10800" y="0"/>
                    </a:cubicBezTo>
                    <a:cubicBezTo>
                      <a:pt x="16022" y="0"/>
                      <a:pt x="20496" y="3736"/>
                      <a:pt x="21426" y="8874"/>
                    </a:cubicBezTo>
                    <a:cubicBezTo>
                      <a:pt x="20496" y="3736"/>
                      <a:pt x="16022" y="-1"/>
                      <a:pt x="10799" y="0"/>
                    </a:cubicBezTo>
                    <a:cubicBezTo>
                      <a:pt x="5577" y="0"/>
                      <a:pt x="1103" y="3736"/>
                      <a:pt x="173" y="88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3" name="Text Box 123"/>
            <p:cNvSpPr txBox="1">
              <a:spLocks noChangeArrowheads="1"/>
            </p:cNvSpPr>
            <p:nvPr/>
          </p:nvSpPr>
          <p:spPr bwMode="auto">
            <a:xfrm>
              <a:off x="1852" y="2607"/>
              <a:ext cx="18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>
                  <a:solidFill>
                    <a:srgbClr val="990000"/>
                  </a:solidFill>
                </a:rPr>
                <a:t>inner cover plate</a:t>
              </a:r>
            </a:p>
          </p:txBody>
        </p:sp>
        <p:sp>
          <p:nvSpPr>
            <p:cNvPr id="10264" name="Line 127"/>
            <p:cNvSpPr>
              <a:spLocks noChangeShapeType="1"/>
            </p:cNvSpPr>
            <p:nvPr/>
          </p:nvSpPr>
          <p:spPr bwMode="auto">
            <a:xfrm>
              <a:off x="2897" y="3208"/>
              <a:ext cx="479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5" name="Group 229"/>
            <p:cNvGrpSpPr>
              <a:grpSpLocks/>
            </p:cNvGrpSpPr>
            <p:nvPr/>
          </p:nvGrpSpPr>
          <p:grpSpPr bwMode="auto">
            <a:xfrm>
              <a:off x="1164" y="2804"/>
              <a:ext cx="114" cy="815"/>
              <a:chOff x="1941" y="1365"/>
              <a:chExt cx="114" cy="815"/>
            </a:xfrm>
          </p:grpSpPr>
          <p:sp>
            <p:nvSpPr>
              <p:cNvPr id="10266" name="Line 230"/>
              <p:cNvSpPr>
                <a:spLocks noChangeShapeType="1"/>
              </p:cNvSpPr>
              <p:nvPr/>
            </p:nvSpPr>
            <p:spPr bwMode="auto">
              <a:xfrm>
                <a:off x="1994" y="1374"/>
                <a:ext cx="0" cy="8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Line 231"/>
              <p:cNvSpPr>
                <a:spLocks noChangeShapeType="1"/>
              </p:cNvSpPr>
              <p:nvPr/>
            </p:nvSpPr>
            <p:spPr bwMode="auto">
              <a:xfrm flipH="1">
                <a:off x="1941" y="1365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Line 232"/>
              <p:cNvSpPr>
                <a:spLocks noChangeShapeType="1"/>
              </p:cNvSpPr>
              <p:nvPr/>
            </p:nvSpPr>
            <p:spPr bwMode="auto">
              <a:xfrm flipH="1">
                <a:off x="1949" y="2180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387" y="3051"/>
            <a:ext cx="766" cy="198"/>
          </p:xfrm>
          <a:graphic>
            <a:graphicData uri="http://schemas.openxmlformats.org/presentationml/2006/ole">
              <p:oleObj spid="_x0000_s10245" name="Equation" r:id="rId7" imgW="787320" imgH="203040" progId="">
                <p:embed/>
              </p:oleObj>
            </a:graphicData>
          </a:graphic>
        </p:graphicFrame>
        <p:graphicFrame>
          <p:nvGraphicFramePr>
            <p:cNvPr id="10246" name="Object 6"/>
            <p:cNvGraphicFramePr>
              <a:graphicFrameLocks noChangeAspect="1"/>
            </p:cNvGraphicFramePr>
            <p:nvPr/>
          </p:nvGraphicFramePr>
          <p:xfrm>
            <a:off x="1618" y="3665"/>
            <a:ext cx="680" cy="173"/>
          </p:xfrm>
          <a:graphic>
            <a:graphicData uri="http://schemas.openxmlformats.org/presentationml/2006/ole">
              <p:oleObj spid="_x0000_s10246" name="Equation" r:id="rId8" imgW="698400" imgH="177480" progId="">
                <p:embed/>
              </p:oleObj>
            </a:graphicData>
          </a:graphic>
        </p:graphicFrame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1476" y="3878"/>
            <a:ext cx="816" cy="173"/>
          </p:xfrm>
          <a:graphic>
            <a:graphicData uri="http://schemas.openxmlformats.org/presentationml/2006/ole">
              <p:oleObj spid="_x0000_s10247" name="Equation" r:id="rId9" imgW="838080" imgH="177480" progId="">
                <p:embed/>
              </p:oleObj>
            </a:graphicData>
          </a:graphic>
        </p:graphicFrame>
        <p:graphicFrame>
          <p:nvGraphicFramePr>
            <p:cNvPr id="10248" name="Object 8"/>
            <p:cNvGraphicFramePr>
              <a:graphicFrameLocks noChangeAspect="1"/>
            </p:cNvGraphicFramePr>
            <p:nvPr/>
          </p:nvGraphicFramePr>
          <p:xfrm>
            <a:off x="2972" y="3290"/>
            <a:ext cx="1015" cy="218"/>
          </p:xfrm>
          <a:graphic>
            <a:graphicData uri="http://schemas.openxmlformats.org/presentationml/2006/ole">
              <p:oleObj spid="_x0000_s10248" name="Equation" r:id="rId10" imgW="1066680" imgH="2286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7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7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200" y="282575"/>
            <a:ext cx="8229600" cy="938213"/>
          </a:xfr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81CBE-1CB4-4BD1-899B-7EDBED28DFF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82636" name="Picture 12"/>
          <p:cNvPicPr>
            <a:picLocks noChangeAspect="1" noChangeArrowheads="1"/>
          </p:cNvPicPr>
          <p:nvPr/>
        </p:nvPicPr>
        <p:blipFill>
          <a:blip r:embed="rId3" cstate="print"/>
          <a:srcRect t="2411"/>
          <a:stretch>
            <a:fillRect/>
          </a:stretch>
        </p:blipFill>
        <p:spPr bwMode="auto">
          <a:xfrm>
            <a:off x="414338" y="1765300"/>
            <a:ext cx="646588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" y="4519613"/>
            <a:ext cx="83708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14"/>
          <p:cNvSpPr txBox="1">
            <a:spLocks noChangeArrowheads="1"/>
          </p:cNvSpPr>
          <p:nvPr/>
        </p:nvSpPr>
        <p:spPr bwMode="auto">
          <a:xfrm>
            <a:off x="6688138" y="1374775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3495" name="Text Box 15"/>
          <p:cNvSpPr txBox="1">
            <a:spLocks noChangeArrowheads="1"/>
          </p:cNvSpPr>
          <p:nvPr/>
        </p:nvSpPr>
        <p:spPr bwMode="auto">
          <a:xfrm>
            <a:off x="5322888" y="1349375"/>
            <a:ext cx="365601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Rivets failure:                 </a:t>
            </a:r>
            <a:r>
              <a:rPr lang="en-US">
                <a:solidFill>
                  <a:srgbClr val="3333FF"/>
                </a:solidFill>
              </a:rPr>
              <a:t>169.0</a:t>
            </a:r>
            <a:r>
              <a:rPr lang="en-US"/>
              <a:t> kN</a:t>
            </a:r>
          </a:p>
          <a:p>
            <a:pPr>
              <a:spcBef>
                <a:spcPct val="50000"/>
              </a:spcBef>
            </a:pPr>
            <a:r>
              <a:rPr lang="en-US"/>
              <a:t>Tearing of main plate:    </a:t>
            </a:r>
            <a:r>
              <a:rPr lang="en-US">
                <a:solidFill>
                  <a:srgbClr val="3333FF"/>
                </a:solidFill>
              </a:rPr>
              <a:t>175.5</a:t>
            </a:r>
            <a:r>
              <a:rPr lang="en-US"/>
              <a:t> kN </a:t>
            </a:r>
          </a:p>
          <a:p>
            <a:pPr>
              <a:spcBef>
                <a:spcPct val="50000"/>
              </a:spcBef>
            </a:pPr>
            <a:r>
              <a:rPr lang="en-US"/>
              <a:t>Tearing of cover plate:   </a:t>
            </a:r>
            <a:r>
              <a:rPr lang="en-US">
                <a:solidFill>
                  <a:srgbClr val="3333FF"/>
                </a:solidFill>
              </a:rPr>
              <a:t>190.4</a:t>
            </a:r>
            <a:r>
              <a:rPr lang="en-US"/>
              <a:t> kN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2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BA6E-403F-4246-848B-4613722399E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11138"/>
            <a:ext cx="60975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3" cstate="print"/>
          <a:srcRect t="25636" b="49248"/>
          <a:stretch>
            <a:fillRect/>
          </a:stretch>
        </p:blipFill>
        <p:spPr bwMode="auto">
          <a:xfrm>
            <a:off x="166688" y="1644650"/>
            <a:ext cx="87487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03275" y="4110038"/>
            <a:ext cx="3032125" cy="2108200"/>
            <a:chOff x="506" y="2589"/>
            <a:chExt cx="1910" cy="1328"/>
          </a:xfrm>
        </p:grpSpPr>
        <p:sp>
          <p:nvSpPr>
            <p:cNvPr id="64536" name="Text Box 5"/>
            <p:cNvSpPr txBox="1">
              <a:spLocks noChangeArrowheads="1"/>
            </p:cNvSpPr>
            <p:nvPr/>
          </p:nvSpPr>
          <p:spPr bwMode="auto">
            <a:xfrm>
              <a:off x="573" y="2589"/>
              <a:ext cx="18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rgbClr val="990000"/>
                  </a:solidFill>
                </a:rPr>
                <a:t>Lab joints</a:t>
              </a:r>
              <a:endParaRPr lang="en-US">
                <a:solidFill>
                  <a:srgbClr val="990000"/>
                </a:solidFill>
              </a:endParaRPr>
            </a:p>
          </p:txBody>
        </p:sp>
        <p:pic>
          <p:nvPicPr>
            <p:cNvPr id="6453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1278"/>
            <a:stretch>
              <a:fillRect/>
            </a:stretch>
          </p:blipFill>
          <p:spPr bwMode="auto">
            <a:xfrm rot="-5400000">
              <a:off x="1168" y="2688"/>
              <a:ext cx="363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38" name="Rectangle 13"/>
            <p:cNvSpPr>
              <a:spLocks noChangeArrowheads="1"/>
            </p:cNvSpPr>
            <p:nvPr/>
          </p:nvSpPr>
          <p:spPr bwMode="auto">
            <a:xfrm>
              <a:off x="1125" y="3527"/>
              <a:ext cx="736" cy="3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Oval 14"/>
            <p:cNvSpPr>
              <a:spLocks noChangeArrowheads="1"/>
            </p:cNvSpPr>
            <p:nvPr/>
          </p:nvSpPr>
          <p:spPr bwMode="auto">
            <a:xfrm>
              <a:off x="1214" y="3615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Oval 15"/>
            <p:cNvSpPr>
              <a:spLocks noChangeArrowheads="1"/>
            </p:cNvSpPr>
            <p:nvPr/>
          </p:nvSpPr>
          <p:spPr bwMode="auto">
            <a:xfrm>
              <a:off x="1217" y="3780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Oval 16"/>
            <p:cNvSpPr>
              <a:spLocks noChangeArrowheads="1"/>
            </p:cNvSpPr>
            <p:nvPr/>
          </p:nvSpPr>
          <p:spPr bwMode="auto">
            <a:xfrm>
              <a:off x="1388" y="3612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Oval 17"/>
            <p:cNvSpPr>
              <a:spLocks noChangeArrowheads="1"/>
            </p:cNvSpPr>
            <p:nvPr/>
          </p:nvSpPr>
          <p:spPr bwMode="auto">
            <a:xfrm>
              <a:off x="1391" y="3777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Freeform 20"/>
            <p:cNvSpPr>
              <a:spLocks/>
            </p:cNvSpPr>
            <p:nvPr/>
          </p:nvSpPr>
          <p:spPr bwMode="auto">
            <a:xfrm>
              <a:off x="837" y="3528"/>
              <a:ext cx="732" cy="387"/>
            </a:xfrm>
            <a:custGeom>
              <a:avLst/>
              <a:gdLst>
                <a:gd name="T0" fmla="*/ 720 w 732"/>
                <a:gd name="T1" fmla="*/ 0 h 387"/>
                <a:gd name="T2" fmla="*/ 0 w 732"/>
                <a:gd name="T3" fmla="*/ 0 h 387"/>
                <a:gd name="T4" fmla="*/ 0 w 732"/>
                <a:gd name="T5" fmla="*/ 387 h 387"/>
                <a:gd name="T6" fmla="*/ 732 w 732"/>
                <a:gd name="T7" fmla="*/ 387 h 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2"/>
                <a:gd name="T13" fmla="*/ 0 h 387"/>
                <a:gd name="T14" fmla="*/ 732 w 732"/>
                <a:gd name="T15" fmla="*/ 387 h 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2" h="387">
                  <a:moveTo>
                    <a:pt x="720" y="0"/>
                  </a:moveTo>
                  <a:lnTo>
                    <a:pt x="0" y="0"/>
                  </a:lnTo>
                  <a:lnTo>
                    <a:pt x="0" y="387"/>
                  </a:lnTo>
                  <a:lnTo>
                    <a:pt x="732" y="38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21"/>
            <p:cNvSpPr>
              <a:spLocks noChangeShapeType="1"/>
            </p:cNvSpPr>
            <p:nvPr/>
          </p:nvSpPr>
          <p:spPr bwMode="auto">
            <a:xfrm>
              <a:off x="1569" y="3528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Line 22"/>
            <p:cNvSpPr>
              <a:spLocks noChangeShapeType="1"/>
            </p:cNvSpPr>
            <p:nvPr/>
          </p:nvSpPr>
          <p:spPr bwMode="auto">
            <a:xfrm>
              <a:off x="1870" y="3217"/>
              <a:ext cx="288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23"/>
            <p:cNvSpPr>
              <a:spLocks noChangeShapeType="1"/>
            </p:cNvSpPr>
            <p:nvPr/>
          </p:nvSpPr>
          <p:spPr bwMode="auto">
            <a:xfrm flipH="1">
              <a:off x="506" y="3270"/>
              <a:ext cx="288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994275" y="4113213"/>
            <a:ext cx="2963863" cy="2201862"/>
            <a:chOff x="3164" y="2591"/>
            <a:chExt cx="1867" cy="1387"/>
          </a:xfrm>
        </p:grpSpPr>
        <p:pic>
          <p:nvPicPr>
            <p:cNvPr id="6452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30832" r="56078" b="22424"/>
            <a:stretch>
              <a:fillRect/>
            </a:stretch>
          </p:blipFill>
          <p:spPr bwMode="auto">
            <a:xfrm rot="-5400000">
              <a:off x="3693" y="2511"/>
              <a:ext cx="602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7"/>
            <p:cNvSpPr txBox="1">
              <a:spLocks noChangeArrowheads="1"/>
            </p:cNvSpPr>
            <p:nvPr/>
          </p:nvSpPr>
          <p:spPr bwMode="auto">
            <a:xfrm>
              <a:off x="3347" y="2591"/>
              <a:ext cx="16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rgbClr val="990000"/>
                  </a:solidFill>
                </a:rPr>
                <a:t>Butt joints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64524" name="Rectangle 11"/>
            <p:cNvSpPr>
              <a:spLocks noChangeArrowheads="1"/>
            </p:cNvSpPr>
            <p:nvPr/>
          </p:nvSpPr>
          <p:spPr bwMode="auto">
            <a:xfrm rot="-5400000">
              <a:off x="4027" y="2754"/>
              <a:ext cx="56" cy="8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Rectangle 24"/>
            <p:cNvSpPr>
              <a:spLocks noChangeArrowheads="1"/>
            </p:cNvSpPr>
            <p:nvPr/>
          </p:nvSpPr>
          <p:spPr bwMode="auto">
            <a:xfrm>
              <a:off x="3625" y="3588"/>
              <a:ext cx="843" cy="390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Oval 25"/>
            <p:cNvSpPr>
              <a:spLocks noChangeArrowheads="1"/>
            </p:cNvSpPr>
            <p:nvPr/>
          </p:nvSpPr>
          <p:spPr bwMode="auto">
            <a:xfrm>
              <a:off x="3802" y="3674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26"/>
            <p:cNvSpPr>
              <a:spLocks noChangeArrowheads="1"/>
            </p:cNvSpPr>
            <p:nvPr/>
          </p:nvSpPr>
          <p:spPr bwMode="auto">
            <a:xfrm>
              <a:off x="3804" y="3834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8" name="Oval 27"/>
            <p:cNvSpPr>
              <a:spLocks noChangeArrowheads="1"/>
            </p:cNvSpPr>
            <p:nvPr/>
          </p:nvSpPr>
          <p:spPr bwMode="auto">
            <a:xfrm>
              <a:off x="4245" y="3675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Oval 28"/>
            <p:cNvSpPr>
              <a:spLocks noChangeArrowheads="1"/>
            </p:cNvSpPr>
            <p:nvPr/>
          </p:nvSpPr>
          <p:spPr bwMode="auto">
            <a:xfrm>
              <a:off x="4248" y="3831"/>
              <a:ext cx="56" cy="5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0" name="Line 30"/>
            <p:cNvSpPr>
              <a:spLocks noChangeShapeType="1"/>
            </p:cNvSpPr>
            <p:nvPr/>
          </p:nvSpPr>
          <p:spPr bwMode="auto">
            <a:xfrm>
              <a:off x="4024" y="3582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>
              <a:off x="4068" y="3582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Rectangle 32"/>
            <p:cNvSpPr>
              <a:spLocks noChangeArrowheads="1"/>
            </p:cNvSpPr>
            <p:nvPr/>
          </p:nvSpPr>
          <p:spPr bwMode="auto">
            <a:xfrm>
              <a:off x="3483" y="3587"/>
              <a:ext cx="1100" cy="3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33"/>
            <p:cNvSpPr>
              <a:spLocks noChangeArrowheads="1"/>
            </p:cNvSpPr>
            <p:nvPr/>
          </p:nvSpPr>
          <p:spPr bwMode="auto">
            <a:xfrm rot="-5400000">
              <a:off x="4018" y="2886"/>
              <a:ext cx="56" cy="8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Line 34"/>
            <p:cNvSpPr>
              <a:spLocks noChangeShapeType="1"/>
            </p:cNvSpPr>
            <p:nvPr/>
          </p:nvSpPr>
          <p:spPr bwMode="auto">
            <a:xfrm>
              <a:off x="4625" y="3243"/>
              <a:ext cx="288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35"/>
            <p:cNvSpPr>
              <a:spLocks noChangeShapeType="1"/>
            </p:cNvSpPr>
            <p:nvPr/>
          </p:nvSpPr>
          <p:spPr bwMode="auto">
            <a:xfrm flipH="1">
              <a:off x="3164" y="3225"/>
              <a:ext cx="288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558" name="Picture 38"/>
          <p:cNvPicPr>
            <a:picLocks noChangeAspect="1" noChangeArrowheads="1"/>
          </p:cNvPicPr>
          <p:nvPr/>
        </p:nvPicPr>
        <p:blipFill>
          <a:blip r:embed="rId3" cstate="print"/>
          <a:srcRect b="73842"/>
          <a:stretch>
            <a:fillRect/>
          </a:stretch>
        </p:blipFill>
        <p:spPr bwMode="auto">
          <a:xfrm>
            <a:off x="225425" y="857250"/>
            <a:ext cx="87487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9" name="Picture 39"/>
          <p:cNvPicPr>
            <a:picLocks noChangeAspect="1" noChangeArrowheads="1"/>
          </p:cNvPicPr>
          <p:nvPr/>
        </p:nvPicPr>
        <p:blipFill>
          <a:blip r:embed="rId3" cstate="print"/>
          <a:srcRect t="73842"/>
          <a:stretch>
            <a:fillRect/>
          </a:stretch>
        </p:blipFill>
        <p:spPr bwMode="auto">
          <a:xfrm>
            <a:off x="150813" y="3173413"/>
            <a:ext cx="87487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0" name="Picture 40"/>
          <p:cNvPicPr>
            <a:picLocks noChangeAspect="1" noChangeArrowheads="1"/>
          </p:cNvPicPr>
          <p:nvPr/>
        </p:nvPicPr>
        <p:blipFill>
          <a:blip r:embed="rId3" cstate="print"/>
          <a:srcRect t="49248" b="25116"/>
          <a:stretch>
            <a:fillRect/>
          </a:stretch>
        </p:blipFill>
        <p:spPr bwMode="auto">
          <a:xfrm>
            <a:off x="166688" y="2414588"/>
            <a:ext cx="87487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CEAD6-6700-425A-92D5-F2CECFD8CA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5059" name="Picture 4" descr="scan"/>
          <p:cNvPicPr>
            <a:picLocks noChangeAspect="1" noChangeArrowheads="1"/>
          </p:cNvPicPr>
          <p:nvPr/>
        </p:nvPicPr>
        <p:blipFill>
          <a:blip r:embed="rId2" cstate="print"/>
          <a:srcRect l="11111" r="3703" b="2325"/>
          <a:stretch>
            <a:fillRect/>
          </a:stretch>
        </p:blipFill>
        <p:spPr bwMode="auto">
          <a:xfrm>
            <a:off x="1752600" y="90488"/>
            <a:ext cx="5791200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881E-AD29-40A9-877B-DCE2922EB78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7150" y="88900"/>
          <a:ext cx="9001125" cy="919163"/>
        </p:xfrm>
        <a:graphic>
          <a:graphicData uri="http://schemas.openxmlformats.org/presentationml/2006/ole">
            <p:oleObj spid="_x0000_s16386" name="Photo Editor Photo" r:id="rId3" imgW="12047619" imgH="1228571" progId="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95263" y="1314450"/>
          <a:ext cx="5319712" cy="2032000"/>
        </p:xfrm>
        <a:graphic>
          <a:graphicData uri="http://schemas.openxmlformats.org/presentationml/2006/ole">
            <p:oleObj spid="_x0000_s16387" name="Photo Editor Photo" r:id="rId4" imgW="8857143" imgH="3381847" progId="">
              <p:embed/>
            </p:oleObj>
          </a:graphicData>
        </a:graphic>
      </p:graphicFrame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5767388" y="1166813"/>
            <a:ext cx="3376612" cy="896937"/>
            <a:chOff x="3633" y="726"/>
            <a:chExt cx="2127" cy="565"/>
          </a:xfrm>
        </p:grpSpPr>
        <p:sp>
          <p:nvSpPr>
            <p:cNvPr id="16437" name="Text Box 25"/>
            <p:cNvSpPr txBox="1">
              <a:spLocks noChangeArrowheads="1"/>
            </p:cNvSpPr>
            <p:nvPr/>
          </p:nvSpPr>
          <p:spPr bwMode="auto">
            <a:xfrm>
              <a:off x="3633" y="726"/>
              <a:ext cx="21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shearing capacity of 1</a:t>
              </a:r>
              <a:r>
                <a:rPr lang="th-TH" sz="2000">
                  <a:solidFill>
                    <a:srgbClr val="FF0000"/>
                  </a:solidFill>
                  <a:cs typeface="Angsana New" pitchFamily="18" charset="-34"/>
                </a:rPr>
                <a:t>-</a:t>
              </a:r>
              <a:r>
                <a:rPr lang="en-US" sz="2000">
                  <a:solidFill>
                    <a:srgbClr val="FF0000"/>
                  </a:solidFill>
                </a:rPr>
                <a:t>rivet</a:t>
              </a:r>
            </a:p>
          </p:txBody>
        </p:sp>
        <p:graphicFrame>
          <p:nvGraphicFramePr>
            <p:cNvPr id="16402" name="Object 18"/>
            <p:cNvGraphicFramePr>
              <a:graphicFrameLocks noChangeAspect="1"/>
            </p:cNvGraphicFramePr>
            <p:nvPr/>
          </p:nvGraphicFramePr>
          <p:xfrm>
            <a:off x="4065" y="1032"/>
            <a:ext cx="996" cy="259"/>
          </p:xfrm>
          <a:graphic>
            <a:graphicData uri="http://schemas.openxmlformats.org/presentationml/2006/ole">
              <p:oleObj spid="_x0000_s16402" name="Equation" r:id="rId5" imgW="927000" imgH="241200" progId="">
                <p:embed/>
              </p:oleObj>
            </a:graphicData>
          </a:graphic>
        </p:graphicFrame>
      </p:grpSp>
      <p:graphicFrame>
        <p:nvGraphicFramePr>
          <p:cNvPr id="292891" name="Object 4"/>
          <p:cNvGraphicFramePr>
            <a:graphicFrameLocks noChangeAspect="1"/>
          </p:cNvGraphicFramePr>
          <p:nvPr/>
        </p:nvGraphicFramePr>
        <p:xfrm>
          <a:off x="6727825" y="2097088"/>
          <a:ext cx="1971675" cy="390525"/>
        </p:xfrm>
        <a:graphic>
          <a:graphicData uri="http://schemas.openxmlformats.org/presentationml/2006/ole">
            <p:oleObj spid="_x0000_s16388" name="Equation" r:id="rId6" imgW="1155600" imgH="228600" progId="">
              <p:embed/>
            </p:oleObj>
          </a:graphicData>
        </a:graphic>
      </p:graphicFrame>
      <p:graphicFrame>
        <p:nvGraphicFramePr>
          <p:cNvPr id="292892" name="Object 5"/>
          <p:cNvGraphicFramePr>
            <a:graphicFrameLocks noChangeAspect="1"/>
          </p:cNvGraphicFramePr>
          <p:nvPr/>
        </p:nvGraphicFramePr>
        <p:xfrm>
          <a:off x="6748463" y="2582863"/>
          <a:ext cx="1385887" cy="304800"/>
        </p:xfrm>
        <a:graphic>
          <a:graphicData uri="http://schemas.openxmlformats.org/presentationml/2006/ole">
            <p:oleObj spid="_x0000_s16389" name="Equation" r:id="rId7" imgW="812520" imgH="177480" progId="">
              <p:embed/>
            </p:oleObj>
          </a:graphicData>
        </a:graphic>
      </p:graphicFrame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867400" y="2981325"/>
            <a:ext cx="3081338" cy="842963"/>
            <a:chOff x="3696" y="1869"/>
            <a:chExt cx="1941" cy="531"/>
          </a:xfrm>
        </p:grpSpPr>
        <p:sp>
          <p:nvSpPr>
            <p:cNvPr id="16436" name="Text Box 29"/>
            <p:cNvSpPr txBox="1">
              <a:spLocks noChangeArrowheads="1"/>
            </p:cNvSpPr>
            <p:nvPr/>
          </p:nvSpPr>
          <p:spPr bwMode="auto">
            <a:xfrm>
              <a:off x="3696" y="1869"/>
              <a:ext cx="1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bearing capacity of 1</a:t>
              </a:r>
              <a:r>
                <a:rPr lang="th-TH" sz="2000">
                  <a:solidFill>
                    <a:srgbClr val="FF0000"/>
                  </a:solidFill>
                  <a:cs typeface="Angsana New" pitchFamily="18" charset="-34"/>
                </a:rPr>
                <a:t>-</a:t>
              </a:r>
              <a:r>
                <a:rPr lang="en-US" sz="2000">
                  <a:solidFill>
                    <a:srgbClr val="FF0000"/>
                  </a:solidFill>
                </a:rPr>
                <a:t>rivet</a:t>
              </a:r>
            </a:p>
          </p:txBody>
        </p:sp>
        <p:graphicFrame>
          <p:nvGraphicFramePr>
            <p:cNvPr id="16401" name="Object 17"/>
            <p:cNvGraphicFramePr>
              <a:graphicFrameLocks noChangeAspect="1"/>
            </p:cNvGraphicFramePr>
            <p:nvPr/>
          </p:nvGraphicFramePr>
          <p:xfrm>
            <a:off x="4119" y="2154"/>
            <a:ext cx="777" cy="246"/>
          </p:xfrm>
          <a:graphic>
            <a:graphicData uri="http://schemas.openxmlformats.org/presentationml/2006/ole">
              <p:oleObj spid="_x0000_s16401" name="Equation" r:id="rId8" imgW="723600" imgH="228600" progId="">
                <p:embed/>
              </p:oleObj>
            </a:graphicData>
          </a:graphic>
        </p:graphicFrame>
      </p:grpSp>
      <p:graphicFrame>
        <p:nvGraphicFramePr>
          <p:cNvPr id="292895" name="Object 6"/>
          <p:cNvGraphicFramePr>
            <a:graphicFrameLocks noChangeAspect="1"/>
          </p:cNvGraphicFramePr>
          <p:nvPr/>
        </p:nvGraphicFramePr>
        <p:xfrm>
          <a:off x="6862763" y="3903663"/>
          <a:ext cx="1668462" cy="347662"/>
        </p:xfrm>
        <a:graphic>
          <a:graphicData uri="http://schemas.openxmlformats.org/presentationml/2006/ole">
            <p:oleObj spid="_x0000_s16390" name="Equation" r:id="rId9" imgW="977760" imgH="203040" progId="">
              <p:embed/>
            </p:oleObj>
          </a:graphicData>
        </a:graphic>
      </p:graphicFrame>
      <p:graphicFrame>
        <p:nvGraphicFramePr>
          <p:cNvPr id="292896" name="Object 7"/>
          <p:cNvGraphicFramePr>
            <a:graphicFrameLocks noChangeAspect="1"/>
          </p:cNvGraphicFramePr>
          <p:nvPr/>
        </p:nvGraphicFramePr>
        <p:xfrm>
          <a:off x="6897688" y="4368800"/>
          <a:ext cx="1255712" cy="304800"/>
        </p:xfrm>
        <a:graphic>
          <a:graphicData uri="http://schemas.openxmlformats.org/presentationml/2006/ole">
            <p:oleObj spid="_x0000_s16391" name="Equation" r:id="rId10" imgW="736560" imgH="177480" progId="">
              <p:embed/>
            </p:oleObj>
          </a:graphicData>
        </a:graphic>
      </p:graphicFrame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68288" y="4356100"/>
            <a:ext cx="3389312" cy="1311275"/>
            <a:chOff x="169" y="2537"/>
            <a:chExt cx="2135" cy="826"/>
          </a:xfrm>
        </p:grpSpPr>
        <p:sp>
          <p:nvSpPr>
            <p:cNvPr id="16412" name="Rectangle 34"/>
            <p:cNvSpPr>
              <a:spLocks noChangeArrowheads="1"/>
            </p:cNvSpPr>
            <p:nvPr/>
          </p:nvSpPr>
          <p:spPr bwMode="auto">
            <a:xfrm>
              <a:off x="488" y="2550"/>
              <a:ext cx="620" cy="7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Oval 35"/>
            <p:cNvSpPr>
              <a:spLocks noChangeArrowheads="1"/>
            </p:cNvSpPr>
            <p:nvPr/>
          </p:nvSpPr>
          <p:spPr bwMode="auto">
            <a:xfrm>
              <a:off x="1028" y="2866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AutoShape 36"/>
            <p:cNvSpPr>
              <a:spLocks noChangeArrowheads="1"/>
            </p:cNvSpPr>
            <p:nvPr/>
          </p:nvSpPr>
          <p:spPr bwMode="auto">
            <a:xfrm rot="-5400000">
              <a:off x="1045" y="2835"/>
              <a:ext cx="154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7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3" y="8874"/>
                  </a:moveTo>
                  <a:cubicBezTo>
                    <a:pt x="1103" y="3736"/>
                    <a:pt x="5577" y="-1"/>
                    <a:pt x="10800" y="0"/>
                  </a:cubicBezTo>
                  <a:cubicBezTo>
                    <a:pt x="16022" y="0"/>
                    <a:pt x="20496" y="3736"/>
                    <a:pt x="21426" y="8874"/>
                  </a:cubicBezTo>
                  <a:cubicBezTo>
                    <a:pt x="20496" y="3736"/>
                    <a:pt x="16022" y="-1"/>
                    <a:pt x="10799" y="0"/>
                  </a:cubicBezTo>
                  <a:cubicBezTo>
                    <a:pt x="5577" y="0"/>
                    <a:pt x="1103" y="3736"/>
                    <a:pt x="173" y="887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Text Box 37"/>
            <p:cNvSpPr txBox="1">
              <a:spLocks noChangeArrowheads="1"/>
            </p:cNvSpPr>
            <p:nvPr/>
          </p:nvSpPr>
          <p:spPr bwMode="auto">
            <a:xfrm>
              <a:off x="465" y="2537"/>
              <a:ext cx="10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990000"/>
                  </a:solidFill>
                </a:rPr>
                <a:t>upper plate</a:t>
              </a:r>
            </a:p>
          </p:txBody>
        </p:sp>
        <p:sp>
          <p:nvSpPr>
            <p:cNvPr id="16416" name="Line 38"/>
            <p:cNvSpPr>
              <a:spLocks noChangeShapeType="1"/>
            </p:cNvSpPr>
            <p:nvPr/>
          </p:nvSpPr>
          <p:spPr bwMode="auto">
            <a:xfrm flipH="1">
              <a:off x="223" y="2937"/>
              <a:ext cx="249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98" name="Object 14"/>
            <p:cNvGraphicFramePr>
              <a:graphicFrameLocks noChangeAspect="1"/>
            </p:cNvGraphicFramePr>
            <p:nvPr/>
          </p:nvGraphicFramePr>
          <p:xfrm>
            <a:off x="169" y="2583"/>
            <a:ext cx="193" cy="290"/>
          </p:xfrm>
          <a:graphic>
            <a:graphicData uri="http://schemas.openxmlformats.org/presentationml/2006/ole">
              <p:oleObj spid="_x0000_s16398" name="Equation" r:id="rId11" imgW="152280" imgH="228600" progId="">
                <p:embed/>
              </p:oleObj>
            </a:graphicData>
          </a:graphic>
        </p:graphicFrame>
        <p:grpSp>
          <p:nvGrpSpPr>
            <p:cNvPr id="16417" name="Group 40"/>
            <p:cNvGrpSpPr>
              <a:grpSpLocks/>
            </p:cNvGrpSpPr>
            <p:nvPr/>
          </p:nvGrpSpPr>
          <p:grpSpPr bwMode="auto">
            <a:xfrm>
              <a:off x="1464" y="2548"/>
              <a:ext cx="840" cy="815"/>
              <a:chOff x="2028" y="1356"/>
              <a:chExt cx="840" cy="815"/>
            </a:xfrm>
          </p:grpSpPr>
          <p:grpSp>
            <p:nvGrpSpPr>
              <p:cNvPr id="16432" name="Group 41"/>
              <p:cNvGrpSpPr>
                <a:grpSpLocks/>
              </p:cNvGrpSpPr>
              <p:nvPr/>
            </p:nvGrpSpPr>
            <p:grpSpPr bwMode="auto">
              <a:xfrm>
                <a:off x="2028" y="1356"/>
                <a:ext cx="114" cy="815"/>
                <a:chOff x="1941" y="1365"/>
                <a:chExt cx="114" cy="815"/>
              </a:xfrm>
            </p:grpSpPr>
            <p:sp>
              <p:nvSpPr>
                <p:cNvPr id="16433" name="Line 42"/>
                <p:cNvSpPr>
                  <a:spLocks noChangeShapeType="1"/>
                </p:cNvSpPr>
                <p:nvPr/>
              </p:nvSpPr>
              <p:spPr bwMode="auto">
                <a:xfrm>
                  <a:off x="1994" y="1374"/>
                  <a:ext cx="0" cy="8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941" y="1365"/>
                  <a:ext cx="1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49" y="2180"/>
                  <a:ext cx="1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6400" name="Object 16"/>
              <p:cNvGraphicFramePr>
                <a:graphicFrameLocks noChangeAspect="1"/>
              </p:cNvGraphicFramePr>
              <p:nvPr/>
            </p:nvGraphicFramePr>
            <p:xfrm>
              <a:off x="2091" y="1615"/>
              <a:ext cx="777" cy="173"/>
            </p:xfrm>
            <a:graphic>
              <a:graphicData uri="http://schemas.openxmlformats.org/presentationml/2006/ole">
                <p:oleObj spid="_x0000_s16400" name="Equation" r:id="rId12" imgW="799920" imgH="177480" progId="">
                  <p:embed/>
                </p:oleObj>
              </a:graphicData>
            </a:graphic>
          </p:graphicFrame>
        </p:grpSp>
        <p:grpSp>
          <p:nvGrpSpPr>
            <p:cNvPr id="16418" name="Group 46"/>
            <p:cNvGrpSpPr>
              <a:grpSpLocks/>
            </p:cNvGrpSpPr>
            <p:nvPr/>
          </p:nvGrpSpPr>
          <p:grpSpPr bwMode="auto">
            <a:xfrm rot="-5400000">
              <a:off x="1026" y="2628"/>
              <a:ext cx="334" cy="174"/>
              <a:chOff x="2782" y="3371"/>
              <a:chExt cx="426" cy="218"/>
            </a:xfrm>
          </p:grpSpPr>
          <p:sp>
            <p:nvSpPr>
              <p:cNvPr id="16426" name="Line 47"/>
              <p:cNvSpPr>
                <a:spLocks noChangeShapeType="1"/>
              </p:cNvSpPr>
              <p:nvPr/>
            </p:nvSpPr>
            <p:spPr bwMode="auto">
              <a:xfrm>
                <a:off x="2800" y="337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8"/>
              <p:cNvSpPr>
                <a:spLocks noChangeShapeType="1"/>
              </p:cNvSpPr>
              <p:nvPr/>
            </p:nvSpPr>
            <p:spPr bwMode="auto">
              <a:xfrm>
                <a:off x="2898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49"/>
              <p:cNvSpPr>
                <a:spLocks noChangeShapeType="1"/>
              </p:cNvSpPr>
              <p:nvPr/>
            </p:nvSpPr>
            <p:spPr bwMode="auto">
              <a:xfrm>
                <a:off x="2996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50"/>
              <p:cNvSpPr>
                <a:spLocks noChangeShapeType="1"/>
              </p:cNvSpPr>
              <p:nvPr/>
            </p:nvSpPr>
            <p:spPr bwMode="auto">
              <a:xfrm>
                <a:off x="3110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51"/>
              <p:cNvSpPr>
                <a:spLocks noChangeShapeType="1"/>
              </p:cNvSpPr>
              <p:nvPr/>
            </p:nvSpPr>
            <p:spPr bwMode="auto">
              <a:xfrm>
                <a:off x="3199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52"/>
              <p:cNvSpPr>
                <a:spLocks noChangeShapeType="1"/>
              </p:cNvSpPr>
              <p:nvPr/>
            </p:nvSpPr>
            <p:spPr bwMode="auto">
              <a:xfrm flipH="1" flipV="1">
                <a:off x="2782" y="3584"/>
                <a:ext cx="426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9" name="Group 53"/>
            <p:cNvGrpSpPr>
              <a:grpSpLocks/>
            </p:cNvGrpSpPr>
            <p:nvPr/>
          </p:nvGrpSpPr>
          <p:grpSpPr bwMode="auto">
            <a:xfrm rot="-5400000">
              <a:off x="1030" y="3100"/>
              <a:ext cx="334" cy="174"/>
              <a:chOff x="2782" y="3371"/>
              <a:chExt cx="426" cy="218"/>
            </a:xfrm>
          </p:grpSpPr>
          <p:sp>
            <p:nvSpPr>
              <p:cNvPr id="16420" name="Line 54"/>
              <p:cNvSpPr>
                <a:spLocks noChangeShapeType="1"/>
              </p:cNvSpPr>
              <p:nvPr/>
            </p:nvSpPr>
            <p:spPr bwMode="auto">
              <a:xfrm>
                <a:off x="2800" y="337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55"/>
              <p:cNvSpPr>
                <a:spLocks noChangeShapeType="1"/>
              </p:cNvSpPr>
              <p:nvPr/>
            </p:nvSpPr>
            <p:spPr bwMode="auto">
              <a:xfrm>
                <a:off x="2898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56"/>
              <p:cNvSpPr>
                <a:spLocks noChangeShapeType="1"/>
              </p:cNvSpPr>
              <p:nvPr/>
            </p:nvSpPr>
            <p:spPr bwMode="auto">
              <a:xfrm>
                <a:off x="2996" y="337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57"/>
              <p:cNvSpPr>
                <a:spLocks noChangeShapeType="1"/>
              </p:cNvSpPr>
              <p:nvPr/>
            </p:nvSpPr>
            <p:spPr bwMode="auto">
              <a:xfrm>
                <a:off x="3110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58"/>
              <p:cNvSpPr>
                <a:spLocks noChangeShapeType="1"/>
              </p:cNvSpPr>
              <p:nvPr/>
            </p:nvSpPr>
            <p:spPr bwMode="auto">
              <a:xfrm>
                <a:off x="3199" y="3376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59"/>
              <p:cNvSpPr>
                <a:spLocks noChangeShapeType="1"/>
              </p:cNvSpPr>
              <p:nvPr/>
            </p:nvSpPr>
            <p:spPr bwMode="auto">
              <a:xfrm flipH="1" flipV="1">
                <a:off x="2782" y="3584"/>
                <a:ext cx="426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6399" name="Object 15"/>
            <p:cNvGraphicFramePr>
              <a:graphicFrameLocks noChangeAspect="1"/>
            </p:cNvGraphicFramePr>
            <p:nvPr/>
          </p:nvGraphicFramePr>
          <p:xfrm>
            <a:off x="1293" y="2567"/>
            <a:ext cx="156" cy="200"/>
          </p:xfrm>
          <a:graphic>
            <a:graphicData uri="http://schemas.openxmlformats.org/presentationml/2006/ole">
              <p:oleObj spid="_x0000_s16399" name="Equation" r:id="rId13" imgW="177480" imgH="228600" progId="">
                <p:embed/>
              </p:oleObj>
            </a:graphicData>
          </a:graphic>
        </p:graphicFrame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5935663" y="4740275"/>
            <a:ext cx="3376612" cy="1327150"/>
            <a:chOff x="3739" y="2977"/>
            <a:chExt cx="2127" cy="836"/>
          </a:xfrm>
        </p:grpSpPr>
        <p:graphicFrame>
          <p:nvGraphicFramePr>
            <p:cNvPr id="16397" name="Object 13"/>
            <p:cNvGraphicFramePr>
              <a:graphicFrameLocks noChangeAspect="1"/>
            </p:cNvGraphicFramePr>
            <p:nvPr/>
          </p:nvGraphicFramePr>
          <p:xfrm>
            <a:off x="4133" y="3319"/>
            <a:ext cx="1392" cy="494"/>
          </p:xfrm>
          <a:graphic>
            <a:graphicData uri="http://schemas.openxmlformats.org/presentationml/2006/ole">
              <p:oleObj spid="_x0000_s16397" name="Equation" r:id="rId14" imgW="1295280" imgH="457200" progId="">
                <p:embed/>
              </p:oleObj>
            </a:graphicData>
          </a:graphic>
        </p:graphicFrame>
        <p:sp>
          <p:nvSpPr>
            <p:cNvPr id="16411" name="Text Box 62"/>
            <p:cNvSpPr txBox="1">
              <a:spLocks noChangeArrowheads="1"/>
            </p:cNvSpPr>
            <p:nvPr/>
          </p:nvSpPr>
          <p:spPr bwMode="auto">
            <a:xfrm>
              <a:off x="3739" y="2977"/>
              <a:ext cx="21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Total rivets capacity</a:t>
              </a:r>
            </a:p>
          </p:txBody>
        </p:sp>
      </p:grpSp>
      <p:graphicFrame>
        <p:nvGraphicFramePr>
          <p:cNvPr id="292930" name="Object 8"/>
          <p:cNvGraphicFramePr>
            <a:graphicFrameLocks noChangeAspect="1"/>
          </p:cNvGraphicFramePr>
          <p:nvPr/>
        </p:nvGraphicFramePr>
        <p:xfrm>
          <a:off x="954088" y="3325813"/>
          <a:ext cx="2232025" cy="390525"/>
        </p:xfrm>
        <a:graphic>
          <a:graphicData uri="http://schemas.openxmlformats.org/presentationml/2006/ole">
            <p:oleObj spid="_x0000_s16392" name="Equation" r:id="rId15" imgW="1307880" imgH="228600" progId="">
              <p:embed/>
            </p:oleObj>
          </a:graphicData>
        </a:graphic>
      </p:graphicFrame>
      <p:graphicFrame>
        <p:nvGraphicFramePr>
          <p:cNvPr id="292931" name="Object 9"/>
          <p:cNvGraphicFramePr>
            <a:graphicFrameLocks noChangeAspect="1"/>
          </p:cNvGraphicFramePr>
          <p:nvPr/>
        </p:nvGraphicFramePr>
        <p:xfrm>
          <a:off x="3197225" y="3352800"/>
          <a:ext cx="1212850" cy="304800"/>
        </p:xfrm>
        <a:graphic>
          <a:graphicData uri="http://schemas.openxmlformats.org/presentationml/2006/ole">
            <p:oleObj spid="_x0000_s16393" name="Equation" r:id="rId16" imgW="711000" imgH="177480" progId="">
              <p:embed/>
            </p:oleObj>
          </a:graphicData>
        </a:graphic>
      </p:graphicFrame>
      <p:graphicFrame>
        <p:nvGraphicFramePr>
          <p:cNvPr id="292932" name="Object 10"/>
          <p:cNvGraphicFramePr>
            <a:graphicFrameLocks noChangeAspect="1"/>
          </p:cNvGraphicFramePr>
          <p:nvPr/>
        </p:nvGraphicFramePr>
        <p:xfrm>
          <a:off x="854075" y="5805488"/>
          <a:ext cx="1841500" cy="392112"/>
        </p:xfrm>
        <a:graphic>
          <a:graphicData uri="http://schemas.openxmlformats.org/presentationml/2006/ole">
            <p:oleObj spid="_x0000_s16394" name="Equation" r:id="rId17" imgW="1079280" imgH="228600" progId="">
              <p:embed/>
            </p:oleObj>
          </a:graphicData>
        </a:graphic>
      </p:graphicFrame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1120775" y="6305550"/>
            <a:ext cx="3824288" cy="349250"/>
            <a:chOff x="706" y="3765"/>
            <a:chExt cx="2409" cy="220"/>
          </a:xfrm>
        </p:grpSpPr>
        <p:graphicFrame>
          <p:nvGraphicFramePr>
            <p:cNvPr id="16395" name="Object 11"/>
            <p:cNvGraphicFramePr>
              <a:graphicFrameLocks noChangeAspect="1"/>
            </p:cNvGraphicFramePr>
            <p:nvPr/>
          </p:nvGraphicFramePr>
          <p:xfrm>
            <a:off x="706" y="3765"/>
            <a:ext cx="1692" cy="220"/>
          </p:xfrm>
          <a:graphic>
            <a:graphicData uri="http://schemas.openxmlformats.org/presentationml/2006/ole">
              <p:oleObj spid="_x0000_s16395" name="Equation" r:id="rId18" imgW="1574640" imgH="203040" progId="">
                <p:embed/>
              </p:oleObj>
            </a:graphicData>
          </a:graphic>
        </p:graphicFrame>
        <p:graphicFrame>
          <p:nvGraphicFramePr>
            <p:cNvPr id="16396" name="Object 12"/>
            <p:cNvGraphicFramePr>
              <a:graphicFrameLocks noChangeAspect="1"/>
            </p:cNvGraphicFramePr>
            <p:nvPr/>
          </p:nvGraphicFramePr>
          <p:xfrm>
            <a:off x="2433" y="3770"/>
            <a:ext cx="682" cy="192"/>
          </p:xfrm>
          <a:graphic>
            <a:graphicData uri="http://schemas.openxmlformats.org/presentationml/2006/ole">
              <p:oleObj spid="_x0000_s16396" name="Equation" r:id="rId19" imgW="634680" imgH="177480" progId="">
                <p:embed/>
              </p:oleObj>
            </a:graphicData>
          </a:graphic>
        </p:graphicFrame>
      </p:grpSp>
      <p:sp>
        <p:nvSpPr>
          <p:cNvPr id="292937" name="Rectangle 73"/>
          <p:cNvSpPr>
            <a:spLocks noChangeArrowheads="1"/>
          </p:cNvSpPr>
          <p:nvPr/>
        </p:nvSpPr>
        <p:spPr bwMode="auto">
          <a:xfrm>
            <a:off x="773113" y="2897188"/>
            <a:ext cx="957262" cy="71437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938" name="Text Box 74"/>
          <p:cNvSpPr txBox="1">
            <a:spLocks noChangeArrowheads="1"/>
          </p:cNvSpPr>
          <p:nvPr/>
        </p:nvSpPr>
        <p:spPr bwMode="auto">
          <a:xfrm>
            <a:off x="179388" y="3827463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A50021"/>
                </a:solidFill>
              </a:rPr>
              <a:t>Row1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2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2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2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2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2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2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2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937" grpId="0" animBg="1"/>
      <p:bldP spid="2929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C37F2-50AA-4AB4-BD43-B4843F6FFE2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80963" y="28575"/>
          <a:ext cx="5319712" cy="2032000"/>
        </p:xfrm>
        <a:graphic>
          <a:graphicData uri="http://schemas.openxmlformats.org/presentationml/2006/ole">
            <p:oleObj spid="_x0000_s17410" name="Photo Editor Photo" r:id="rId3" imgW="8857143" imgH="3381847" progId="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39788" y="2039938"/>
          <a:ext cx="2232025" cy="390525"/>
        </p:xfrm>
        <a:graphic>
          <a:graphicData uri="http://schemas.openxmlformats.org/presentationml/2006/ole">
            <p:oleObj spid="_x0000_s17411" name="Equation" r:id="rId4" imgW="1307880" imgH="228600" progId="">
              <p:embed/>
            </p:oleObj>
          </a:graphicData>
        </a:graphic>
      </p:graphicFrame>
      <p:graphicFrame>
        <p:nvGraphicFramePr>
          <p:cNvPr id="294959" name="Object 4"/>
          <p:cNvGraphicFramePr>
            <a:graphicFrameLocks noChangeAspect="1"/>
          </p:cNvGraphicFramePr>
          <p:nvPr/>
        </p:nvGraphicFramePr>
        <p:xfrm>
          <a:off x="4113213" y="2855913"/>
          <a:ext cx="3227387" cy="392112"/>
        </p:xfrm>
        <a:graphic>
          <a:graphicData uri="http://schemas.openxmlformats.org/presentationml/2006/ole">
            <p:oleObj spid="_x0000_s17412" name="Equation" r:id="rId5" imgW="1892160" imgH="228600" progId="">
              <p:embed/>
            </p:oleObj>
          </a:graphicData>
        </a:graphic>
      </p:graphicFrame>
      <p:graphicFrame>
        <p:nvGraphicFramePr>
          <p:cNvPr id="294961" name="Object 5"/>
          <p:cNvGraphicFramePr>
            <a:graphicFrameLocks noChangeAspect="1"/>
          </p:cNvGraphicFramePr>
          <p:nvPr/>
        </p:nvGraphicFramePr>
        <p:xfrm>
          <a:off x="5611813" y="3343275"/>
          <a:ext cx="2816225" cy="349250"/>
        </p:xfrm>
        <a:graphic>
          <a:graphicData uri="http://schemas.openxmlformats.org/presentationml/2006/ole">
            <p:oleObj spid="_x0000_s17413" name="Equation" r:id="rId6" imgW="1650960" imgH="203040" progId="">
              <p:embed/>
            </p:oleObj>
          </a:graphicData>
        </a:graphic>
      </p:graphicFrame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6405563" y="3783013"/>
            <a:ext cx="1987550" cy="673100"/>
            <a:chOff x="4035" y="2383"/>
            <a:chExt cx="1252" cy="424"/>
          </a:xfrm>
        </p:grpSpPr>
        <p:graphicFrame>
          <p:nvGraphicFramePr>
            <p:cNvPr id="17424" name="Object 16"/>
            <p:cNvGraphicFramePr>
              <a:graphicFrameLocks noChangeAspect="1"/>
            </p:cNvGraphicFramePr>
            <p:nvPr/>
          </p:nvGraphicFramePr>
          <p:xfrm>
            <a:off x="4441" y="2559"/>
            <a:ext cx="846" cy="248"/>
          </p:xfrm>
          <a:graphic>
            <a:graphicData uri="http://schemas.openxmlformats.org/presentationml/2006/ole">
              <p:oleObj spid="_x0000_s17424" name="Equation" r:id="rId7" imgW="787320" imgH="228600" progId="">
                <p:embed/>
              </p:oleObj>
            </a:graphicData>
          </a:graphic>
        </p:graphicFrame>
        <p:sp>
          <p:nvSpPr>
            <p:cNvPr id="17509" name="Line 87"/>
            <p:cNvSpPr>
              <a:spLocks noChangeShapeType="1"/>
            </p:cNvSpPr>
            <p:nvPr/>
          </p:nvSpPr>
          <p:spPr bwMode="auto">
            <a:xfrm>
              <a:off x="4035" y="2383"/>
              <a:ext cx="398" cy="241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0" y="2465388"/>
            <a:ext cx="4143375" cy="1716087"/>
            <a:chOff x="0" y="1553"/>
            <a:chExt cx="2610" cy="1081"/>
          </a:xfrm>
        </p:grpSpPr>
        <p:grpSp>
          <p:nvGrpSpPr>
            <p:cNvPr id="17476" name="Group 83"/>
            <p:cNvGrpSpPr>
              <a:grpSpLocks/>
            </p:cNvGrpSpPr>
            <p:nvPr/>
          </p:nvGrpSpPr>
          <p:grpSpPr bwMode="auto">
            <a:xfrm>
              <a:off x="415" y="1814"/>
              <a:ext cx="1176" cy="802"/>
              <a:chOff x="415" y="2174"/>
              <a:chExt cx="1176" cy="802"/>
            </a:xfrm>
          </p:grpSpPr>
          <p:sp>
            <p:nvSpPr>
              <p:cNvPr id="17486" name="Rectangle 53"/>
              <p:cNvSpPr>
                <a:spLocks noChangeArrowheads="1"/>
              </p:cNvSpPr>
              <p:nvPr/>
            </p:nvSpPr>
            <p:spPr bwMode="auto">
              <a:xfrm>
                <a:off x="415" y="2178"/>
                <a:ext cx="1001" cy="79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7" name="Oval 54"/>
              <p:cNvSpPr>
                <a:spLocks noChangeArrowheads="1"/>
              </p:cNvSpPr>
              <p:nvPr/>
            </p:nvSpPr>
            <p:spPr bwMode="auto">
              <a:xfrm>
                <a:off x="935" y="2489"/>
                <a:ext cx="142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8" name="Oval 55"/>
              <p:cNvSpPr>
                <a:spLocks noChangeArrowheads="1"/>
              </p:cNvSpPr>
              <p:nvPr/>
            </p:nvSpPr>
            <p:spPr bwMode="auto">
              <a:xfrm>
                <a:off x="1345" y="2303"/>
                <a:ext cx="142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Oval 56"/>
              <p:cNvSpPr>
                <a:spLocks noChangeArrowheads="1"/>
              </p:cNvSpPr>
              <p:nvPr/>
            </p:nvSpPr>
            <p:spPr bwMode="auto">
              <a:xfrm>
                <a:off x="1345" y="2684"/>
                <a:ext cx="142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AutoShape 57"/>
              <p:cNvSpPr>
                <a:spLocks noChangeArrowheads="1"/>
              </p:cNvSpPr>
              <p:nvPr/>
            </p:nvSpPr>
            <p:spPr bwMode="auto">
              <a:xfrm rot="-5400000">
                <a:off x="1356" y="2277"/>
                <a:ext cx="154" cy="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7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" y="8874"/>
                    </a:moveTo>
                    <a:cubicBezTo>
                      <a:pt x="1103" y="3736"/>
                      <a:pt x="5577" y="-1"/>
                      <a:pt x="10800" y="0"/>
                    </a:cubicBezTo>
                    <a:cubicBezTo>
                      <a:pt x="16022" y="0"/>
                      <a:pt x="20496" y="3736"/>
                      <a:pt x="21426" y="8874"/>
                    </a:cubicBezTo>
                    <a:cubicBezTo>
                      <a:pt x="20496" y="3736"/>
                      <a:pt x="16022" y="-1"/>
                      <a:pt x="10799" y="0"/>
                    </a:cubicBezTo>
                    <a:cubicBezTo>
                      <a:pt x="5577" y="0"/>
                      <a:pt x="1103" y="3736"/>
                      <a:pt x="173" y="88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1" name="AutoShape 58"/>
              <p:cNvSpPr>
                <a:spLocks noChangeArrowheads="1"/>
              </p:cNvSpPr>
              <p:nvPr/>
            </p:nvSpPr>
            <p:spPr bwMode="auto">
              <a:xfrm rot="-5400000">
                <a:off x="1360" y="2657"/>
                <a:ext cx="154" cy="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7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" y="8874"/>
                    </a:moveTo>
                    <a:cubicBezTo>
                      <a:pt x="1103" y="3736"/>
                      <a:pt x="5577" y="-1"/>
                      <a:pt x="10800" y="0"/>
                    </a:cubicBezTo>
                    <a:cubicBezTo>
                      <a:pt x="16022" y="0"/>
                      <a:pt x="20496" y="3736"/>
                      <a:pt x="21426" y="8874"/>
                    </a:cubicBezTo>
                    <a:cubicBezTo>
                      <a:pt x="20496" y="3736"/>
                      <a:pt x="16022" y="-1"/>
                      <a:pt x="10799" y="0"/>
                    </a:cubicBezTo>
                    <a:cubicBezTo>
                      <a:pt x="5577" y="0"/>
                      <a:pt x="1103" y="3736"/>
                      <a:pt x="173" y="88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Line 60"/>
              <p:cNvSpPr>
                <a:spLocks noChangeShapeType="1"/>
              </p:cNvSpPr>
              <p:nvPr/>
            </p:nvSpPr>
            <p:spPr bwMode="auto">
              <a:xfrm>
                <a:off x="865" y="2561"/>
                <a:ext cx="336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93" name="Group 64"/>
              <p:cNvGrpSpPr>
                <a:grpSpLocks/>
              </p:cNvGrpSpPr>
              <p:nvPr/>
            </p:nvGrpSpPr>
            <p:grpSpPr bwMode="auto">
              <a:xfrm>
                <a:off x="1418" y="2446"/>
                <a:ext cx="173" cy="250"/>
                <a:chOff x="2625" y="2570"/>
                <a:chExt cx="173" cy="250"/>
              </a:xfrm>
            </p:grpSpPr>
            <p:sp>
              <p:nvSpPr>
                <p:cNvPr id="17504" name="Line 65"/>
                <p:cNvSpPr>
                  <a:spLocks noChangeShapeType="1"/>
                </p:cNvSpPr>
                <p:nvPr/>
              </p:nvSpPr>
              <p:spPr bwMode="auto">
                <a:xfrm rot="-5400000">
                  <a:off x="2710" y="2728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Line 66"/>
                <p:cNvSpPr>
                  <a:spLocks noChangeShapeType="1"/>
                </p:cNvSpPr>
                <p:nvPr/>
              </p:nvSpPr>
              <p:spPr bwMode="auto">
                <a:xfrm rot="-5400000">
                  <a:off x="2710" y="2655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6" name="Line 67"/>
                <p:cNvSpPr>
                  <a:spLocks noChangeShapeType="1"/>
                </p:cNvSpPr>
                <p:nvPr/>
              </p:nvSpPr>
              <p:spPr bwMode="auto">
                <a:xfrm rot="-5400000">
                  <a:off x="2713" y="256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Line 68"/>
                <p:cNvSpPr>
                  <a:spLocks noChangeShapeType="1"/>
                </p:cNvSpPr>
                <p:nvPr/>
              </p:nvSpPr>
              <p:spPr bwMode="auto">
                <a:xfrm rot="-5400000">
                  <a:off x="2713" y="249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8" name="Line 6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670" y="2694"/>
                  <a:ext cx="250" cy="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94" name="Group 70"/>
              <p:cNvGrpSpPr>
                <a:grpSpLocks/>
              </p:cNvGrpSpPr>
              <p:nvPr/>
            </p:nvGrpSpPr>
            <p:grpSpPr bwMode="auto">
              <a:xfrm>
                <a:off x="1418" y="2174"/>
                <a:ext cx="173" cy="142"/>
                <a:chOff x="2625" y="2298"/>
                <a:chExt cx="173" cy="142"/>
              </a:xfrm>
            </p:grpSpPr>
            <p:sp>
              <p:nvSpPr>
                <p:cNvPr id="17500" name="Line 71"/>
                <p:cNvSpPr>
                  <a:spLocks noChangeShapeType="1"/>
                </p:cNvSpPr>
                <p:nvPr/>
              </p:nvSpPr>
              <p:spPr bwMode="auto">
                <a:xfrm rot="-5400000">
                  <a:off x="2710" y="2347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1" name="Line 72"/>
                <p:cNvSpPr>
                  <a:spLocks noChangeShapeType="1"/>
                </p:cNvSpPr>
                <p:nvPr/>
              </p:nvSpPr>
              <p:spPr bwMode="auto">
                <a:xfrm rot="-5400000">
                  <a:off x="2713" y="228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Line 73"/>
                <p:cNvSpPr>
                  <a:spLocks noChangeShapeType="1"/>
                </p:cNvSpPr>
                <p:nvPr/>
              </p:nvSpPr>
              <p:spPr bwMode="auto">
                <a:xfrm rot="-5400000">
                  <a:off x="2713" y="2220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3" name="Line 74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722" y="2366"/>
                  <a:ext cx="142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95" name="Group 75"/>
              <p:cNvGrpSpPr>
                <a:grpSpLocks/>
              </p:cNvGrpSpPr>
              <p:nvPr/>
            </p:nvGrpSpPr>
            <p:grpSpPr bwMode="auto">
              <a:xfrm>
                <a:off x="1418" y="2834"/>
                <a:ext cx="173" cy="142"/>
                <a:chOff x="2625" y="2298"/>
                <a:chExt cx="173" cy="142"/>
              </a:xfrm>
            </p:grpSpPr>
            <p:sp>
              <p:nvSpPr>
                <p:cNvPr id="17496" name="Line 76"/>
                <p:cNvSpPr>
                  <a:spLocks noChangeShapeType="1"/>
                </p:cNvSpPr>
                <p:nvPr/>
              </p:nvSpPr>
              <p:spPr bwMode="auto">
                <a:xfrm rot="-5400000">
                  <a:off x="2710" y="2347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77"/>
                <p:cNvSpPr>
                  <a:spLocks noChangeShapeType="1"/>
                </p:cNvSpPr>
                <p:nvPr/>
              </p:nvSpPr>
              <p:spPr bwMode="auto">
                <a:xfrm rot="-5400000">
                  <a:off x="2713" y="228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2713" y="2220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7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722" y="2366"/>
                  <a:ext cx="142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77" name="Text Box 18"/>
            <p:cNvSpPr txBox="1">
              <a:spLocks noChangeArrowheads="1"/>
            </p:cNvSpPr>
            <p:nvPr/>
          </p:nvSpPr>
          <p:spPr bwMode="auto">
            <a:xfrm>
              <a:off x="393" y="1817"/>
              <a:ext cx="10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990000"/>
                  </a:solidFill>
                </a:rPr>
                <a:t>upper plate</a:t>
              </a:r>
            </a:p>
          </p:txBody>
        </p:sp>
        <p:sp>
          <p:nvSpPr>
            <p:cNvPr id="17478" name="Line 19"/>
            <p:cNvSpPr>
              <a:spLocks noChangeShapeType="1"/>
            </p:cNvSpPr>
            <p:nvPr/>
          </p:nvSpPr>
          <p:spPr bwMode="auto">
            <a:xfrm flipH="1">
              <a:off x="151" y="2217"/>
              <a:ext cx="249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1" name="Object 13"/>
            <p:cNvGraphicFramePr>
              <a:graphicFrameLocks noChangeAspect="1"/>
            </p:cNvGraphicFramePr>
            <p:nvPr/>
          </p:nvGraphicFramePr>
          <p:xfrm>
            <a:off x="89" y="1863"/>
            <a:ext cx="209" cy="290"/>
          </p:xfrm>
          <a:graphic>
            <a:graphicData uri="http://schemas.openxmlformats.org/presentationml/2006/ole">
              <p:oleObj spid="_x0000_s17421" name="Equation" r:id="rId8" imgW="164880" imgH="228600" progId="">
                <p:embed/>
              </p:oleObj>
            </a:graphicData>
          </a:graphic>
        </p:graphicFrame>
        <p:grpSp>
          <p:nvGrpSpPr>
            <p:cNvPr id="17479" name="Group 21"/>
            <p:cNvGrpSpPr>
              <a:grpSpLocks/>
            </p:cNvGrpSpPr>
            <p:nvPr/>
          </p:nvGrpSpPr>
          <p:grpSpPr bwMode="auto">
            <a:xfrm>
              <a:off x="1770" y="1819"/>
              <a:ext cx="840" cy="815"/>
              <a:chOff x="2028" y="1356"/>
              <a:chExt cx="840" cy="815"/>
            </a:xfrm>
          </p:grpSpPr>
          <p:grpSp>
            <p:nvGrpSpPr>
              <p:cNvPr id="17482" name="Group 22"/>
              <p:cNvGrpSpPr>
                <a:grpSpLocks/>
              </p:cNvGrpSpPr>
              <p:nvPr/>
            </p:nvGrpSpPr>
            <p:grpSpPr bwMode="auto">
              <a:xfrm>
                <a:off x="2028" y="1356"/>
                <a:ext cx="114" cy="815"/>
                <a:chOff x="1941" y="1365"/>
                <a:chExt cx="114" cy="815"/>
              </a:xfrm>
            </p:grpSpPr>
            <p:sp>
              <p:nvSpPr>
                <p:cNvPr id="17483" name="Line 23"/>
                <p:cNvSpPr>
                  <a:spLocks noChangeShapeType="1"/>
                </p:cNvSpPr>
                <p:nvPr/>
              </p:nvSpPr>
              <p:spPr bwMode="auto">
                <a:xfrm>
                  <a:off x="1994" y="1374"/>
                  <a:ext cx="0" cy="8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941" y="1365"/>
                  <a:ext cx="1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949" y="2180"/>
                  <a:ext cx="1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7423" name="Object 15"/>
              <p:cNvGraphicFramePr>
                <a:graphicFrameLocks noChangeAspect="1"/>
              </p:cNvGraphicFramePr>
              <p:nvPr/>
            </p:nvGraphicFramePr>
            <p:xfrm>
              <a:off x="2091" y="1615"/>
              <a:ext cx="777" cy="173"/>
            </p:xfrm>
            <a:graphic>
              <a:graphicData uri="http://schemas.openxmlformats.org/presentationml/2006/ole">
                <p:oleObj spid="_x0000_s17423" name="Equation" r:id="rId9" imgW="799920" imgH="177480" progId="">
                  <p:embed/>
                </p:oleObj>
              </a:graphicData>
            </a:graphic>
          </p:graphicFrame>
        </p:grpSp>
        <p:sp>
          <p:nvSpPr>
            <p:cNvPr id="17480" name="Text Box 61"/>
            <p:cNvSpPr txBox="1">
              <a:spLocks noChangeArrowheads="1"/>
            </p:cNvSpPr>
            <p:nvPr/>
          </p:nvSpPr>
          <p:spPr bwMode="auto">
            <a:xfrm>
              <a:off x="628" y="2249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26.94 kN</a:t>
              </a:r>
            </a:p>
          </p:txBody>
        </p:sp>
        <p:graphicFrame>
          <p:nvGraphicFramePr>
            <p:cNvPr id="17422" name="Object 14"/>
            <p:cNvGraphicFramePr>
              <a:graphicFrameLocks noChangeAspect="1"/>
            </p:cNvGraphicFramePr>
            <p:nvPr/>
          </p:nvGraphicFramePr>
          <p:xfrm>
            <a:off x="1605" y="1766"/>
            <a:ext cx="156" cy="200"/>
          </p:xfrm>
          <a:graphic>
            <a:graphicData uri="http://schemas.openxmlformats.org/presentationml/2006/ole">
              <p:oleObj spid="_x0000_s17422" name="Equation" r:id="rId10" imgW="177480" imgH="228600" progId="">
                <p:embed/>
              </p:oleObj>
            </a:graphicData>
          </a:graphic>
        </p:graphicFrame>
        <p:sp>
          <p:nvSpPr>
            <p:cNvPr id="17481" name="Text Box 89"/>
            <p:cNvSpPr txBox="1">
              <a:spLocks noChangeArrowheads="1"/>
            </p:cNvSpPr>
            <p:nvPr/>
          </p:nvSpPr>
          <p:spPr bwMode="auto">
            <a:xfrm>
              <a:off x="0" y="1553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u="sng">
                  <a:solidFill>
                    <a:srgbClr val="A50021"/>
                  </a:solidFill>
                </a:rPr>
                <a:t>Row2</a:t>
              </a:r>
            </a:p>
          </p:txBody>
        </p:sp>
      </p:grpSp>
      <p:graphicFrame>
        <p:nvGraphicFramePr>
          <p:cNvPr id="295048" name="Object 6"/>
          <p:cNvGraphicFramePr>
            <a:graphicFrameLocks noChangeAspect="1"/>
          </p:cNvGraphicFramePr>
          <p:nvPr/>
        </p:nvGraphicFramePr>
        <p:xfrm>
          <a:off x="4100513" y="5037138"/>
          <a:ext cx="3508375" cy="392112"/>
        </p:xfrm>
        <a:graphic>
          <a:graphicData uri="http://schemas.openxmlformats.org/presentationml/2006/ole">
            <p:oleObj spid="_x0000_s17414" name="Equation" r:id="rId11" imgW="2057400" imgH="228600" progId="">
              <p:embed/>
            </p:oleObj>
          </a:graphicData>
        </a:graphic>
      </p:graphicFrame>
      <p:graphicFrame>
        <p:nvGraphicFramePr>
          <p:cNvPr id="295049" name="Object 7"/>
          <p:cNvGraphicFramePr>
            <a:graphicFrameLocks noChangeAspect="1"/>
          </p:cNvGraphicFramePr>
          <p:nvPr/>
        </p:nvGraphicFramePr>
        <p:xfrm>
          <a:off x="5891213" y="5538788"/>
          <a:ext cx="2794000" cy="349250"/>
        </p:xfrm>
        <a:graphic>
          <a:graphicData uri="http://schemas.openxmlformats.org/presentationml/2006/ole">
            <p:oleObj spid="_x0000_s17415" name="Equation" r:id="rId12" imgW="1638000" imgH="203040" progId="">
              <p:embed/>
            </p:oleObj>
          </a:graphicData>
        </a:graphic>
      </p:graphicFrame>
      <p:grpSp>
        <p:nvGrpSpPr>
          <p:cNvPr id="10" name="Group 153"/>
          <p:cNvGrpSpPr>
            <a:grpSpLocks/>
          </p:cNvGrpSpPr>
          <p:nvPr/>
        </p:nvGrpSpPr>
        <p:grpSpPr bwMode="auto">
          <a:xfrm>
            <a:off x="0" y="4435475"/>
            <a:ext cx="3400425" cy="2151063"/>
            <a:chOff x="0" y="2794"/>
            <a:chExt cx="2142" cy="1355"/>
          </a:xfrm>
        </p:grpSpPr>
        <p:sp>
          <p:nvSpPr>
            <p:cNvPr id="17436" name="Text Box 90"/>
            <p:cNvSpPr txBox="1">
              <a:spLocks noChangeArrowheads="1"/>
            </p:cNvSpPr>
            <p:nvPr/>
          </p:nvSpPr>
          <p:spPr bwMode="auto">
            <a:xfrm>
              <a:off x="0" y="2794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u="sng">
                  <a:solidFill>
                    <a:srgbClr val="A50021"/>
                  </a:solidFill>
                </a:rPr>
                <a:t>Row3</a:t>
              </a:r>
            </a:p>
          </p:txBody>
        </p:sp>
        <p:sp>
          <p:nvSpPr>
            <p:cNvPr id="17437" name="Rectangle 92"/>
            <p:cNvSpPr>
              <a:spLocks noChangeArrowheads="1"/>
            </p:cNvSpPr>
            <p:nvPr/>
          </p:nvSpPr>
          <p:spPr bwMode="auto">
            <a:xfrm>
              <a:off x="429" y="3174"/>
              <a:ext cx="1356" cy="9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93"/>
            <p:cNvSpPr>
              <a:spLocks noChangeArrowheads="1"/>
            </p:cNvSpPr>
            <p:nvPr/>
          </p:nvSpPr>
          <p:spPr bwMode="auto">
            <a:xfrm>
              <a:off x="944" y="3584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94"/>
            <p:cNvSpPr>
              <a:spLocks noChangeArrowheads="1"/>
            </p:cNvSpPr>
            <p:nvPr/>
          </p:nvSpPr>
          <p:spPr bwMode="auto">
            <a:xfrm>
              <a:off x="1714" y="3299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AutoShape 96"/>
            <p:cNvSpPr>
              <a:spLocks noChangeArrowheads="1"/>
            </p:cNvSpPr>
            <p:nvPr/>
          </p:nvSpPr>
          <p:spPr bwMode="auto">
            <a:xfrm rot="-5400000">
              <a:off x="1725" y="3273"/>
              <a:ext cx="154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7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3" y="8874"/>
                  </a:moveTo>
                  <a:cubicBezTo>
                    <a:pt x="1103" y="3736"/>
                    <a:pt x="5577" y="-1"/>
                    <a:pt x="10800" y="0"/>
                  </a:cubicBezTo>
                  <a:cubicBezTo>
                    <a:pt x="16022" y="0"/>
                    <a:pt x="20496" y="3736"/>
                    <a:pt x="21426" y="8874"/>
                  </a:cubicBezTo>
                  <a:cubicBezTo>
                    <a:pt x="20496" y="3736"/>
                    <a:pt x="16022" y="-1"/>
                    <a:pt x="10799" y="0"/>
                  </a:cubicBezTo>
                  <a:cubicBezTo>
                    <a:pt x="5577" y="0"/>
                    <a:pt x="1103" y="3736"/>
                    <a:pt x="173" y="887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1" name="Group 115"/>
            <p:cNvGrpSpPr>
              <a:grpSpLocks/>
            </p:cNvGrpSpPr>
            <p:nvPr/>
          </p:nvGrpSpPr>
          <p:grpSpPr bwMode="auto">
            <a:xfrm>
              <a:off x="1701" y="3583"/>
              <a:ext cx="209" cy="155"/>
              <a:chOff x="1332" y="3680"/>
              <a:chExt cx="209" cy="155"/>
            </a:xfrm>
          </p:grpSpPr>
          <p:sp>
            <p:nvSpPr>
              <p:cNvPr id="17474" name="Oval 95"/>
              <p:cNvSpPr>
                <a:spLocks noChangeArrowheads="1"/>
              </p:cNvSpPr>
              <p:nvPr/>
            </p:nvSpPr>
            <p:spPr bwMode="auto">
              <a:xfrm>
                <a:off x="1345" y="3680"/>
                <a:ext cx="142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AutoShape 97"/>
              <p:cNvSpPr>
                <a:spLocks noChangeArrowheads="1"/>
              </p:cNvSpPr>
              <p:nvPr/>
            </p:nvSpPr>
            <p:spPr bwMode="auto">
              <a:xfrm rot="-5400000">
                <a:off x="1360" y="3653"/>
                <a:ext cx="154" cy="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7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" y="8874"/>
                    </a:moveTo>
                    <a:cubicBezTo>
                      <a:pt x="1103" y="3736"/>
                      <a:pt x="5577" y="-1"/>
                      <a:pt x="10800" y="0"/>
                    </a:cubicBezTo>
                    <a:cubicBezTo>
                      <a:pt x="16022" y="0"/>
                      <a:pt x="20496" y="3736"/>
                      <a:pt x="21426" y="8874"/>
                    </a:cubicBezTo>
                    <a:cubicBezTo>
                      <a:pt x="20496" y="3736"/>
                      <a:pt x="16022" y="-1"/>
                      <a:pt x="10799" y="0"/>
                    </a:cubicBezTo>
                    <a:cubicBezTo>
                      <a:pt x="5577" y="0"/>
                      <a:pt x="1103" y="3736"/>
                      <a:pt x="173" y="88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2" name="Line 98"/>
            <p:cNvSpPr>
              <a:spLocks noChangeShapeType="1"/>
            </p:cNvSpPr>
            <p:nvPr/>
          </p:nvSpPr>
          <p:spPr bwMode="auto">
            <a:xfrm>
              <a:off x="874" y="3656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3" name="Group 105"/>
            <p:cNvGrpSpPr>
              <a:grpSpLocks/>
            </p:cNvGrpSpPr>
            <p:nvPr/>
          </p:nvGrpSpPr>
          <p:grpSpPr bwMode="auto">
            <a:xfrm>
              <a:off x="1787" y="3170"/>
              <a:ext cx="173" cy="142"/>
              <a:chOff x="2625" y="2298"/>
              <a:chExt cx="173" cy="142"/>
            </a:xfrm>
          </p:grpSpPr>
          <p:sp>
            <p:nvSpPr>
              <p:cNvPr id="17470" name="Line 106"/>
              <p:cNvSpPr>
                <a:spLocks noChangeShapeType="1"/>
              </p:cNvSpPr>
              <p:nvPr/>
            </p:nvSpPr>
            <p:spPr bwMode="auto">
              <a:xfrm rot="-5400000">
                <a:off x="2710" y="2347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107"/>
              <p:cNvSpPr>
                <a:spLocks noChangeShapeType="1"/>
              </p:cNvSpPr>
              <p:nvPr/>
            </p:nvSpPr>
            <p:spPr bwMode="auto">
              <a:xfrm rot="-5400000">
                <a:off x="2713" y="228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108"/>
              <p:cNvSpPr>
                <a:spLocks noChangeShapeType="1"/>
              </p:cNvSpPr>
              <p:nvPr/>
            </p:nvSpPr>
            <p:spPr bwMode="auto">
              <a:xfrm rot="-5400000">
                <a:off x="2713" y="2220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Line 109"/>
              <p:cNvSpPr>
                <a:spLocks noChangeShapeType="1"/>
              </p:cNvSpPr>
              <p:nvPr/>
            </p:nvSpPr>
            <p:spPr bwMode="auto">
              <a:xfrm rot="-5400000" flipH="1" flipV="1">
                <a:off x="2722" y="2366"/>
                <a:ext cx="14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4" name="Group 110"/>
            <p:cNvGrpSpPr>
              <a:grpSpLocks/>
            </p:cNvGrpSpPr>
            <p:nvPr/>
          </p:nvGrpSpPr>
          <p:grpSpPr bwMode="auto">
            <a:xfrm>
              <a:off x="1796" y="3449"/>
              <a:ext cx="173" cy="142"/>
              <a:chOff x="2625" y="2298"/>
              <a:chExt cx="173" cy="142"/>
            </a:xfrm>
          </p:grpSpPr>
          <p:sp>
            <p:nvSpPr>
              <p:cNvPr id="17466" name="Line 111"/>
              <p:cNvSpPr>
                <a:spLocks noChangeShapeType="1"/>
              </p:cNvSpPr>
              <p:nvPr/>
            </p:nvSpPr>
            <p:spPr bwMode="auto">
              <a:xfrm rot="-5400000">
                <a:off x="2710" y="2347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12"/>
              <p:cNvSpPr>
                <a:spLocks noChangeShapeType="1"/>
              </p:cNvSpPr>
              <p:nvPr/>
            </p:nvSpPr>
            <p:spPr bwMode="auto">
              <a:xfrm rot="-5400000">
                <a:off x="2713" y="228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113"/>
              <p:cNvSpPr>
                <a:spLocks noChangeShapeType="1"/>
              </p:cNvSpPr>
              <p:nvPr/>
            </p:nvSpPr>
            <p:spPr bwMode="auto">
              <a:xfrm rot="-5400000">
                <a:off x="2713" y="2220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Line 114"/>
              <p:cNvSpPr>
                <a:spLocks noChangeShapeType="1"/>
              </p:cNvSpPr>
              <p:nvPr/>
            </p:nvSpPr>
            <p:spPr bwMode="auto">
              <a:xfrm rot="-5400000" flipH="1" flipV="1">
                <a:off x="2722" y="2366"/>
                <a:ext cx="14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5" name="Group 116"/>
            <p:cNvGrpSpPr>
              <a:grpSpLocks/>
            </p:cNvGrpSpPr>
            <p:nvPr/>
          </p:nvGrpSpPr>
          <p:grpSpPr bwMode="auto">
            <a:xfrm>
              <a:off x="1701" y="3848"/>
              <a:ext cx="209" cy="155"/>
              <a:chOff x="1332" y="3680"/>
              <a:chExt cx="209" cy="155"/>
            </a:xfrm>
          </p:grpSpPr>
          <p:sp>
            <p:nvSpPr>
              <p:cNvPr id="17464" name="Oval 117"/>
              <p:cNvSpPr>
                <a:spLocks noChangeArrowheads="1"/>
              </p:cNvSpPr>
              <p:nvPr/>
            </p:nvSpPr>
            <p:spPr bwMode="auto">
              <a:xfrm>
                <a:off x="1345" y="3680"/>
                <a:ext cx="142" cy="1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AutoShape 118"/>
              <p:cNvSpPr>
                <a:spLocks noChangeArrowheads="1"/>
              </p:cNvSpPr>
              <p:nvPr/>
            </p:nvSpPr>
            <p:spPr bwMode="auto">
              <a:xfrm rot="-5400000">
                <a:off x="1360" y="3653"/>
                <a:ext cx="154" cy="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7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" y="8874"/>
                    </a:moveTo>
                    <a:cubicBezTo>
                      <a:pt x="1103" y="3736"/>
                      <a:pt x="5577" y="-1"/>
                      <a:pt x="10800" y="0"/>
                    </a:cubicBezTo>
                    <a:cubicBezTo>
                      <a:pt x="16022" y="0"/>
                      <a:pt x="20496" y="3736"/>
                      <a:pt x="21426" y="8874"/>
                    </a:cubicBezTo>
                    <a:cubicBezTo>
                      <a:pt x="20496" y="3736"/>
                      <a:pt x="16022" y="-1"/>
                      <a:pt x="10799" y="0"/>
                    </a:cubicBezTo>
                    <a:cubicBezTo>
                      <a:pt x="5577" y="0"/>
                      <a:pt x="1103" y="3736"/>
                      <a:pt x="173" y="88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46" name="Group 119"/>
            <p:cNvGrpSpPr>
              <a:grpSpLocks/>
            </p:cNvGrpSpPr>
            <p:nvPr/>
          </p:nvGrpSpPr>
          <p:grpSpPr bwMode="auto">
            <a:xfrm>
              <a:off x="1796" y="3724"/>
              <a:ext cx="173" cy="142"/>
              <a:chOff x="2625" y="2298"/>
              <a:chExt cx="173" cy="142"/>
            </a:xfrm>
          </p:grpSpPr>
          <p:sp>
            <p:nvSpPr>
              <p:cNvPr id="17460" name="Line 120"/>
              <p:cNvSpPr>
                <a:spLocks noChangeShapeType="1"/>
              </p:cNvSpPr>
              <p:nvPr/>
            </p:nvSpPr>
            <p:spPr bwMode="auto">
              <a:xfrm rot="-5400000">
                <a:off x="2710" y="2347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121"/>
              <p:cNvSpPr>
                <a:spLocks noChangeShapeType="1"/>
              </p:cNvSpPr>
              <p:nvPr/>
            </p:nvSpPr>
            <p:spPr bwMode="auto">
              <a:xfrm rot="-5400000">
                <a:off x="2713" y="228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122"/>
              <p:cNvSpPr>
                <a:spLocks noChangeShapeType="1"/>
              </p:cNvSpPr>
              <p:nvPr/>
            </p:nvSpPr>
            <p:spPr bwMode="auto">
              <a:xfrm rot="-5400000">
                <a:off x="2713" y="2220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Line 123"/>
              <p:cNvSpPr>
                <a:spLocks noChangeShapeType="1"/>
              </p:cNvSpPr>
              <p:nvPr/>
            </p:nvSpPr>
            <p:spPr bwMode="auto">
              <a:xfrm rot="-5400000" flipH="1" flipV="1">
                <a:off x="2722" y="2366"/>
                <a:ext cx="14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7" name="Group 124"/>
            <p:cNvGrpSpPr>
              <a:grpSpLocks/>
            </p:cNvGrpSpPr>
            <p:nvPr/>
          </p:nvGrpSpPr>
          <p:grpSpPr bwMode="auto">
            <a:xfrm>
              <a:off x="1787" y="4007"/>
              <a:ext cx="173" cy="142"/>
              <a:chOff x="2625" y="2298"/>
              <a:chExt cx="173" cy="142"/>
            </a:xfrm>
          </p:grpSpPr>
          <p:sp>
            <p:nvSpPr>
              <p:cNvPr id="17456" name="Line 125"/>
              <p:cNvSpPr>
                <a:spLocks noChangeShapeType="1"/>
              </p:cNvSpPr>
              <p:nvPr/>
            </p:nvSpPr>
            <p:spPr bwMode="auto">
              <a:xfrm rot="-5400000">
                <a:off x="2710" y="2347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26"/>
              <p:cNvSpPr>
                <a:spLocks noChangeShapeType="1"/>
              </p:cNvSpPr>
              <p:nvPr/>
            </p:nvSpPr>
            <p:spPr bwMode="auto">
              <a:xfrm rot="-5400000">
                <a:off x="2713" y="228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127"/>
              <p:cNvSpPr>
                <a:spLocks noChangeShapeType="1"/>
              </p:cNvSpPr>
              <p:nvPr/>
            </p:nvSpPr>
            <p:spPr bwMode="auto">
              <a:xfrm rot="-5400000">
                <a:off x="2713" y="2220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Line 128"/>
              <p:cNvSpPr>
                <a:spLocks noChangeShapeType="1"/>
              </p:cNvSpPr>
              <p:nvPr/>
            </p:nvSpPr>
            <p:spPr bwMode="auto">
              <a:xfrm rot="-5400000" flipH="1" flipV="1">
                <a:off x="2722" y="2366"/>
                <a:ext cx="14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8" name="Oval 129"/>
            <p:cNvSpPr>
              <a:spLocks noChangeArrowheads="1"/>
            </p:cNvSpPr>
            <p:nvPr/>
          </p:nvSpPr>
          <p:spPr bwMode="auto">
            <a:xfrm>
              <a:off x="1352" y="3371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Line 130"/>
            <p:cNvSpPr>
              <a:spLocks noChangeShapeType="1"/>
            </p:cNvSpPr>
            <p:nvPr/>
          </p:nvSpPr>
          <p:spPr bwMode="auto">
            <a:xfrm>
              <a:off x="1282" y="3443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Oval 131"/>
            <p:cNvSpPr>
              <a:spLocks noChangeArrowheads="1"/>
            </p:cNvSpPr>
            <p:nvPr/>
          </p:nvSpPr>
          <p:spPr bwMode="auto">
            <a:xfrm>
              <a:off x="1360" y="3770"/>
              <a:ext cx="142" cy="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Line 132"/>
            <p:cNvSpPr>
              <a:spLocks noChangeShapeType="1"/>
            </p:cNvSpPr>
            <p:nvPr/>
          </p:nvSpPr>
          <p:spPr bwMode="auto">
            <a:xfrm>
              <a:off x="1290" y="3842"/>
              <a:ext cx="3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9" name="Object 11"/>
            <p:cNvGraphicFramePr>
              <a:graphicFrameLocks noChangeAspect="1"/>
            </p:cNvGraphicFramePr>
            <p:nvPr/>
          </p:nvGraphicFramePr>
          <p:xfrm>
            <a:off x="1986" y="3095"/>
            <a:ext cx="156" cy="200"/>
          </p:xfrm>
          <a:graphic>
            <a:graphicData uri="http://schemas.openxmlformats.org/presentationml/2006/ole">
              <p:oleObj spid="_x0000_s17419" name="Equation" r:id="rId13" imgW="177480" imgH="228600" progId="">
                <p:embed/>
              </p:oleObj>
            </a:graphicData>
          </a:graphic>
        </p:graphicFrame>
        <p:sp>
          <p:nvSpPr>
            <p:cNvPr id="17452" name="Line 134"/>
            <p:cNvSpPr>
              <a:spLocks noChangeShapeType="1"/>
            </p:cNvSpPr>
            <p:nvPr/>
          </p:nvSpPr>
          <p:spPr bwMode="auto">
            <a:xfrm flipH="1">
              <a:off x="187" y="3635"/>
              <a:ext cx="249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0" name="Object 12"/>
            <p:cNvGraphicFramePr>
              <a:graphicFrameLocks noChangeAspect="1"/>
            </p:cNvGraphicFramePr>
            <p:nvPr/>
          </p:nvGraphicFramePr>
          <p:xfrm>
            <a:off x="125" y="3281"/>
            <a:ext cx="209" cy="290"/>
          </p:xfrm>
          <a:graphic>
            <a:graphicData uri="http://schemas.openxmlformats.org/presentationml/2006/ole">
              <p:oleObj spid="_x0000_s17420" name="Equation" r:id="rId14" imgW="164880" imgH="228600" progId="">
                <p:embed/>
              </p:oleObj>
            </a:graphicData>
          </a:graphic>
        </p:graphicFrame>
        <p:sp>
          <p:nvSpPr>
            <p:cNvPr id="17453" name="Text Box 138"/>
            <p:cNvSpPr txBox="1">
              <a:spLocks noChangeArrowheads="1"/>
            </p:cNvSpPr>
            <p:nvPr/>
          </p:nvSpPr>
          <p:spPr bwMode="auto">
            <a:xfrm>
              <a:off x="707" y="3392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26.94 kN</a:t>
              </a:r>
            </a:p>
          </p:txBody>
        </p:sp>
        <p:sp>
          <p:nvSpPr>
            <p:cNvPr id="17454" name="Text Box 139"/>
            <p:cNvSpPr txBox="1">
              <a:spLocks noChangeArrowheads="1"/>
            </p:cNvSpPr>
            <p:nvPr/>
          </p:nvSpPr>
          <p:spPr bwMode="auto">
            <a:xfrm>
              <a:off x="1088" y="3179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26.94 kN</a:t>
              </a:r>
            </a:p>
          </p:txBody>
        </p:sp>
        <p:sp>
          <p:nvSpPr>
            <p:cNvPr id="17455" name="Text Box 140"/>
            <p:cNvSpPr txBox="1">
              <a:spLocks noChangeArrowheads="1"/>
            </p:cNvSpPr>
            <p:nvPr/>
          </p:nvSpPr>
          <p:spPr bwMode="auto">
            <a:xfrm>
              <a:off x="1106" y="3897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3333FF"/>
                  </a:solidFill>
                  <a:latin typeface="Times New Roman" pitchFamily="18" charset="0"/>
                </a:rPr>
                <a:t>26.94 kN</a:t>
              </a:r>
            </a:p>
          </p:txBody>
        </p:sp>
      </p:grpSp>
      <p:grpSp>
        <p:nvGrpSpPr>
          <p:cNvPr id="17" name="Group 155"/>
          <p:cNvGrpSpPr>
            <a:grpSpLocks/>
          </p:cNvGrpSpPr>
          <p:nvPr/>
        </p:nvGrpSpPr>
        <p:grpSpPr bwMode="auto">
          <a:xfrm>
            <a:off x="6588125" y="5962650"/>
            <a:ext cx="2098675" cy="687388"/>
            <a:chOff x="4150" y="3756"/>
            <a:chExt cx="1322" cy="433"/>
          </a:xfrm>
        </p:grpSpPr>
        <p:graphicFrame>
          <p:nvGraphicFramePr>
            <p:cNvPr id="17418" name="Object 10"/>
            <p:cNvGraphicFramePr>
              <a:graphicFrameLocks noChangeAspect="1"/>
            </p:cNvGraphicFramePr>
            <p:nvPr/>
          </p:nvGraphicFramePr>
          <p:xfrm>
            <a:off x="4504" y="3941"/>
            <a:ext cx="968" cy="248"/>
          </p:xfrm>
          <a:graphic>
            <a:graphicData uri="http://schemas.openxmlformats.org/presentationml/2006/ole">
              <p:oleObj spid="_x0000_s17418" name="Equation" r:id="rId15" imgW="901440" imgH="228600" progId="">
                <p:embed/>
              </p:oleObj>
            </a:graphicData>
          </a:graphic>
        </p:graphicFrame>
        <p:sp>
          <p:nvSpPr>
            <p:cNvPr id="17435" name="Line 142"/>
            <p:cNvSpPr>
              <a:spLocks noChangeShapeType="1"/>
            </p:cNvSpPr>
            <p:nvPr/>
          </p:nvSpPr>
          <p:spPr bwMode="auto">
            <a:xfrm>
              <a:off x="4150" y="3756"/>
              <a:ext cx="398" cy="241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51"/>
          <p:cNvGrpSpPr>
            <a:grpSpLocks/>
          </p:cNvGrpSpPr>
          <p:nvPr/>
        </p:nvGrpSpPr>
        <p:grpSpPr bwMode="auto">
          <a:xfrm>
            <a:off x="6078538" y="157163"/>
            <a:ext cx="2925762" cy="2251075"/>
            <a:chOff x="3829" y="99"/>
            <a:chExt cx="1843" cy="1418"/>
          </a:xfrm>
        </p:grpSpPr>
        <p:sp>
          <p:nvSpPr>
            <p:cNvPr id="17433" name="Rectangle 143"/>
            <p:cNvSpPr>
              <a:spLocks noChangeArrowheads="1"/>
            </p:cNvSpPr>
            <p:nvPr/>
          </p:nvSpPr>
          <p:spPr bwMode="auto">
            <a:xfrm>
              <a:off x="3829" y="99"/>
              <a:ext cx="1843" cy="1418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144"/>
            <p:cNvSpPr txBox="1">
              <a:spLocks noChangeArrowheads="1"/>
            </p:cNvSpPr>
            <p:nvPr/>
          </p:nvSpPr>
          <p:spPr bwMode="auto">
            <a:xfrm>
              <a:off x="3881" y="142"/>
              <a:ext cx="17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Hence the joint capacity is</a:t>
              </a:r>
            </a:p>
          </p:txBody>
        </p:sp>
        <p:graphicFrame>
          <p:nvGraphicFramePr>
            <p:cNvPr id="17417" name="Object 9"/>
            <p:cNvGraphicFramePr>
              <a:graphicFrameLocks noChangeAspect="1"/>
            </p:cNvGraphicFramePr>
            <p:nvPr/>
          </p:nvGraphicFramePr>
          <p:xfrm>
            <a:off x="4728" y="378"/>
            <a:ext cx="750" cy="192"/>
          </p:xfrm>
          <a:graphic>
            <a:graphicData uri="http://schemas.openxmlformats.org/presentationml/2006/ole">
              <p:oleObj spid="_x0000_s17417" name="Equation" r:id="rId16" imgW="698400" imgH="177480" progId="">
                <p:embed/>
              </p:oleObj>
            </a:graphicData>
          </a:graphic>
        </p:graphicFrame>
      </p:grp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6161088" y="1139825"/>
            <a:ext cx="2813050" cy="1062038"/>
            <a:chOff x="3881" y="718"/>
            <a:chExt cx="1772" cy="669"/>
          </a:xfrm>
        </p:grpSpPr>
        <p:sp>
          <p:nvSpPr>
            <p:cNvPr id="17432" name="Text Box 148"/>
            <p:cNvSpPr txBox="1">
              <a:spLocks noChangeArrowheads="1"/>
            </p:cNvSpPr>
            <p:nvPr/>
          </p:nvSpPr>
          <p:spPr bwMode="auto">
            <a:xfrm>
              <a:off x="3881" y="718"/>
              <a:ext cx="17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Efficiency =</a:t>
              </a:r>
            </a:p>
          </p:txBody>
        </p:sp>
        <p:graphicFrame>
          <p:nvGraphicFramePr>
            <p:cNvPr id="17416" name="Object 8"/>
            <p:cNvGraphicFramePr>
              <a:graphicFrameLocks noChangeAspect="1"/>
            </p:cNvGraphicFramePr>
            <p:nvPr/>
          </p:nvGraphicFramePr>
          <p:xfrm>
            <a:off x="3964" y="962"/>
            <a:ext cx="1623" cy="425"/>
          </p:xfrm>
          <a:graphic>
            <a:graphicData uri="http://schemas.openxmlformats.org/presentationml/2006/ole">
              <p:oleObj spid="_x0000_s17416" name="Equation" r:id="rId17" imgW="1511280" imgH="39348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4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4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5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5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5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29378-965A-4DF7-AA09-08EC64B6CA6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86153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 b="14586"/>
          <a:stretch>
            <a:fillRect/>
          </a:stretch>
        </p:blipFill>
        <p:spPr bwMode="auto">
          <a:xfrm>
            <a:off x="277813" y="868363"/>
            <a:ext cx="8580437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2ADB-B2A8-4064-8935-F7EF6D9D928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 cstate="print"/>
          <a:srcRect l="54228" t="9355" b="23596"/>
          <a:stretch>
            <a:fillRect/>
          </a:stretch>
        </p:blipFill>
        <p:spPr bwMode="auto">
          <a:xfrm>
            <a:off x="2698750" y="3192463"/>
            <a:ext cx="39274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3" cstate="print"/>
          <a:srcRect l="165" t="46298" r="16220"/>
          <a:stretch>
            <a:fillRect/>
          </a:stretch>
        </p:blipFill>
        <p:spPr bwMode="auto">
          <a:xfrm>
            <a:off x="865188" y="2978150"/>
            <a:ext cx="6500812" cy="363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 cstate="print"/>
          <a:srcRect r="51378" b="54184"/>
          <a:stretch>
            <a:fillRect/>
          </a:stretch>
        </p:blipFill>
        <p:spPr bwMode="auto">
          <a:xfrm>
            <a:off x="584200" y="249238"/>
            <a:ext cx="377983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 cstate="print"/>
          <a:srcRect l="49132" b="55589"/>
          <a:stretch>
            <a:fillRect/>
          </a:stretch>
        </p:blipFill>
        <p:spPr bwMode="auto">
          <a:xfrm>
            <a:off x="4765675" y="200025"/>
            <a:ext cx="395446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5A8E3-D237-44FF-9AE2-6D1667D22E5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550" y="1589088"/>
            <a:ext cx="2028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06375"/>
            <a:ext cx="87344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2100" y="2374900"/>
            <a:ext cx="8666163" cy="2263775"/>
            <a:chOff x="184" y="1496"/>
            <a:chExt cx="5459" cy="1426"/>
          </a:xfrm>
        </p:grpSpPr>
        <p:pic>
          <p:nvPicPr>
            <p:cNvPr id="696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3" y="2310"/>
              <a:ext cx="2310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" y="1496"/>
              <a:ext cx="5459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487" name="Picture 7"/>
          <p:cNvPicPr>
            <a:picLocks noChangeAspect="1" noChangeArrowheads="1"/>
          </p:cNvPicPr>
          <p:nvPr/>
        </p:nvPicPr>
        <p:blipFill>
          <a:blip r:embed="rId6" cstate="print"/>
          <a:srcRect l="52235" b="54184"/>
          <a:stretch>
            <a:fillRect/>
          </a:stretch>
        </p:blipFill>
        <p:spPr bwMode="auto">
          <a:xfrm>
            <a:off x="5413375" y="3681413"/>
            <a:ext cx="3713163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C8282-4CF6-4254-AE4B-63DD4C393C0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41288"/>
            <a:ext cx="5624512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493838"/>
            <a:ext cx="850741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2" name="Picture 6"/>
          <p:cNvPicPr>
            <a:picLocks noChangeAspect="1" noChangeArrowheads="1"/>
          </p:cNvPicPr>
          <p:nvPr/>
        </p:nvPicPr>
        <p:blipFill>
          <a:blip r:embed="rId4" cstate="print"/>
          <a:srcRect l="32932" t="43706" r="33081" b="19681"/>
          <a:stretch>
            <a:fillRect/>
          </a:stretch>
        </p:blipFill>
        <p:spPr bwMode="auto">
          <a:xfrm>
            <a:off x="1108075" y="4292600"/>
            <a:ext cx="29146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4" name="Picture 8"/>
          <p:cNvPicPr>
            <a:picLocks noChangeAspect="1" noChangeArrowheads="1"/>
          </p:cNvPicPr>
          <p:nvPr/>
        </p:nvPicPr>
        <p:blipFill>
          <a:blip r:embed="rId5" cstate="print"/>
          <a:srcRect l="52235" b="54184"/>
          <a:stretch>
            <a:fillRect/>
          </a:stretch>
        </p:blipFill>
        <p:spPr bwMode="auto">
          <a:xfrm>
            <a:off x="4452938" y="3754438"/>
            <a:ext cx="371316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35296-C2EC-4FAC-BEA0-1B0027EFDDF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74625"/>
            <a:ext cx="8558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974725"/>
            <a:ext cx="27987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3227388"/>
            <a:ext cx="85804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dirty="0" smtClean="0"/>
              <a:t>References:</a:t>
            </a:r>
          </a:p>
          <a:p>
            <a:pPr algn="ctr">
              <a:buNone/>
            </a:pPr>
            <a:endParaRPr lang="en-US" sz="3500" dirty="0" smtClean="0"/>
          </a:p>
          <a:p>
            <a:r>
              <a:rPr lang="en-US" dirty="0" smtClean="0"/>
              <a:t>Design of Machine Elements by V. B. </a:t>
            </a:r>
            <a:r>
              <a:rPr lang="en-US" dirty="0" err="1" smtClean="0"/>
              <a:t>Bhandari</a:t>
            </a:r>
            <a:endParaRPr lang="en-US" dirty="0" smtClean="0"/>
          </a:p>
          <a:p>
            <a:r>
              <a:rPr lang="en-US" dirty="0" smtClean="0"/>
              <a:t>A Textbook on Machine Design by R.S. </a:t>
            </a:r>
            <a:r>
              <a:rPr lang="en-US" dirty="0" err="1" smtClean="0"/>
              <a:t>Khurmi</a:t>
            </a:r>
            <a:r>
              <a:rPr lang="en-US" dirty="0" smtClean="0"/>
              <a:t> and J. K Gupta</a:t>
            </a:r>
          </a:p>
          <a:p>
            <a:r>
              <a:rPr lang="en-US" dirty="0" smtClean="0"/>
              <a:t>A Standard Handbook of Machine Design by J. E. </a:t>
            </a:r>
            <a:r>
              <a:rPr lang="en-US" dirty="0" err="1" smtClean="0"/>
              <a:t>Shigley</a:t>
            </a:r>
            <a:endParaRPr lang="en-US" dirty="0" smtClean="0"/>
          </a:p>
          <a:p>
            <a:r>
              <a:rPr lang="en-US" dirty="0" smtClean="0"/>
              <a:t>PSG DESIGN DATA BOOK</a:t>
            </a:r>
          </a:p>
          <a:p>
            <a:endParaRPr lang="en-IN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0E9FA-9EEF-4D46-B797-04CBF05FF967}" type="slidenum">
              <a:rPr lang="en-US" smtClean="0"/>
              <a:pPr>
                <a:defRPr/>
              </a:pPr>
              <a:t>37</a:t>
            </a:fld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rivetsTyp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02" y="2066195"/>
            <a:ext cx="3168396" cy="3355848"/>
          </a:xfr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Types of rivets</a:t>
            </a:r>
          </a:p>
        </p:txBody>
      </p:sp>
      <p:pic>
        <p:nvPicPr>
          <p:cNvPr id="46084" name="Picture 4" descr="rivetsTypes"/>
          <p:cNvPicPr>
            <a:picLocks noChangeAspect="1" noChangeArrowheads="1"/>
          </p:cNvPicPr>
          <p:nvPr/>
        </p:nvPicPr>
        <p:blipFill>
          <a:blip r:embed="rId2" cstate="print"/>
          <a:srcRect t="5714" r="4697" b="54286"/>
          <a:stretch>
            <a:fillRect/>
          </a:stretch>
        </p:blipFill>
        <p:spPr bwMode="auto">
          <a:xfrm>
            <a:off x="533400" y="1219200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381000" y="390525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Indian Standard rivet heads for general purposes (length of shank L = 2.5D to 10 D), IS: 1929, 2155.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" name="Text Box 113"/>
          <p:cNvSpPr txBox="1">
            <a:spLocks noChangeArrowheads="1"/>
          </p:cNvSpPr>
          <p:nvPr/>
        </p:nvSpPr>
        <p:spPr bwMode="auto">
          <a:xfrm>
            <a:off x="533400" y="54864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524000"/>
          <a:ext cx="2619375" cy="4648200"/>
        </p:xfrm>
        <a:graphic>
          <a:graphicData uri="http://schemas.openxmlformats.org/presentationml/2006/ole">
            <p:oleObj spid="_x0000_s1026" name="Bitmap Image" r:id="rId4" imgW="2057143" imgH="4009524" progId="PBrush">
              <p:embed/>
            </p:oleObj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Riveted Joints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19600" y="1219200"/>
          <a:ext cx="3533775" cy="4995863"/>
        </p:xfrm>
        <a:graphic>
          <a:graphicData uri="http://schemas.openxmlformats.org/presentationml/2006/ole">
            <p:oleObj spid="_x0000_s1027" name="Bitmap Image" r:id="rId5" imgW="2647619" imgH="3742857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scan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30000"/>
          </a:blip>
          <a:srcRect b="3613"/>
          <a:stretch>
            <a:fillRect/>
          </a:stretch>
        </p:blipFill>
        <p:spPr>
          <a:xfrm>
            <a:off x="228600" y="76200"/>
            <a:ext cx="8632825" cy="670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scan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2607872" y="1481138"/>
            <a:ext cx="3928256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D44E1-09A3-43D0-97A4-7BF913ACC26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Types of Riveted Joint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31863" y="1219200"/>
            <a:ext cx="6383337" cy="1863725"/>
            <a:chOff x="395" y="647"/>
            <a:chExt cx="4093" cy="1343"/>
          </a:xfrm>
        </p:grpSpPr>
        <p:sp>
          <p:nvSpPr>
            <p:cNvPr id="49167" name="Text Box 5"/>
            <p:cNvSpPr txBox="1">
              <a:spLocks noChangeArrowheads="1"/>
            </p:cNvSpPr>
            <p:nvPr/>
          </p:nvSpPr>
          <p:spPr bwMode="auto">
            <a:xfrm>
              <a:off x="395" y="647"/>
              <a:ext cx="26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rgbClr val="990000"/>
                  </a:solidFill>
                </a:rPr>
                <a:t>Lap joints</a:t>
              </a:r>
              <a:endParaRPr lang="en-US">
                <a:solidFill>
                  <a:srgbClr val="990000"/>
                </a:solidFill>
              </a:endParaRPr>
            </a:p>
          </p:txBody>
        </p:sp>
        <p:pic>
          <p:nvPicPr>
            <p:cNvPr id="4916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r="54463"/>
            <a:stretch>
              <a:fillRect/>
            </a:stretch>
          </p:blipFill>
          <p:spPr bwMode="auto">
            <a:xfrm>
              <a:off x="831" y="1032"/>
              <a:ext cx="1556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9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50307"/>
            <a:stretch>
              <a:fillRect/>
            </a:stretch>
          </p:blipFill>
          <p:spPr bwMode="auto">
            <a:xfrm>
              <a:off x="2790" y="1058"/>
              <a:ext cx="1698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2788" y="2971800"/>
            <a:ext cx="7534275" cy="3282950"/>
            <a:chOff x="449" y="2110"/>
            <a:chExt cx="4746" cy="2068"/>
          </a:xfrm>
        </p:grpSpPr>
        <p:sp>
          <p:nvSpPr>
            <p:cNvPr id="49158" name="Rectangle 13"/>
            <p:cNvSpPr>
              <a:spLocks noChangeArrowheads="1"/>
            </p:cNvSpPr>
            <p:nvPr/>
          </p:nvSpPr>
          <p:spPr bwMode="auto">
            <a:xfrm>
              <a:off x="2366" y="2650"/>
              <a:ext cx="56" cy="51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449" y="2218"/>
              <a:ext cx="26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rgbClr val="990000"/>
                  </a:solidFill>
                </a:rPr>
                <a:t>Butt joints</a:t>
              </a:r>
              <a:endParaRPr lang="en-US">
                <a:solidFill>
                  <a:srgbClr val="990000"/>
                </a:solidFill>
              </a:endParaRPr>
            </a:p>
          </p:txBody>
        </p:sp>
        <p:pic>
          <p:nvPicPr>
            <p:cNvPr id="4916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r="56078"/>
            <a:stretch>
              <a:fillRect/>
            </a:stretch>
          </p:blipFill>
          <p:spPr bwMode="auto">
            <a:xfrm>
              <a:off x="747" y="2479"/>
              <a:ext cx="2020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50685"/>
            <a:stretch>
              <a:fillRect/>
            </a:stretch>
          </p:blipFill>
          <p:spPr bwMode="auto">
            <a:xfrm>
              <a:off x="2927" y="2473"/>
              <a:ext cx="2268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4"/>
            <p:cNvSpPr>
              <a:spLocks noChangeArrowheads="1"/>
            </p:cNvSpPr>
            <p:nvPr/>
          </p:nvSpPr>
          <p:spPr bwMode="auto">
            <a:xfrm>
              <a:off x="2371" y="3231"/>
              <a:ext cx="56" cy="51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15"/>
            <p:cNvSpPr>
              <a:spLocks noChangeShapeType="1"/>
            </p:cNvSpPr>
            <p:nvPr/>
          </p:nvSpPr>
          <p:spPr bwMode="auto">
            <a:xfrm flipH="1">
              <a:off x="2463" y="2437"/>
              <a:ext cx="257" cy="39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16"/>
            <p:cNvSpPr txBox="1">
              <a:spLocks noChangeArrowheads="1"/>
            </p:cNvSpPr>
            <p:nvPr/>
          </p:nvSpPr>
          <p:spPr bwMode="auto">
            <a:xfrm>
              <a:off x="2684" y="2296"/>
              <a:ext cx="18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3333FF"/>
                  </a:solidFill>
                  <a:cs typeface="Angsana New" pitchFamily="18" charset="-34"/>
                </a:rPr>
                <a:t>cover plate</a:t>
              </a:r>
              <a:endParaRPr lang="en-US" sz="2000">
                <a:solidFill>
                  <a:srgbClr val="3333FF"/>
                </a:solidFill>
                <a:ea typeface="MS PGothic" pitchFamily="34" charset="-128"/>
                <a:cs typeface="Angsana New" pitchFamily="18" charset="-34"/>
              </a:endParaRPr>
            </a:p>
          </p:txBody>
        </p:sp>
        <p:sp>
          <p:nvSpPr>
            <p:cNvPr id="49165" name="Line 17"/>
            <p:cNvSpPr>
              <a:spLocks noChangeShapeType="1"/>
            </p:cNvSpPr>
            <p:nvPr/>
          </p:nvSpPr>
          <p:spPr bwMode="auto">
            <a:xfrm flipH="1">
              <a:off x="2401" y="2233"/>
              <a:ext cx="221" cy="45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Text Box 18"/>
            <p:cNvSpPr txBox="1">
              <a:spLocks noChangeArrowheads="1"/>
            </p:cNvSpPr>
            <p:nvPr/>
          </p:nvSpPr>
          <p:spPr bwMode="auto">
            <a:xfrm>
              <a:off x="2595" y="2110"/>
              <a:ext cx="18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006600"/>
                  </a:solidFill>
                  <a:cs typeface="Angsana New" pitchFamily="18" charset="-34"/>
                </a:rPr>
                <a:t>main plate</a:t>
              </a:r>
              <a:endParaRPr lang="en-US" sz="2000">
                <a:solidFill>
                  <a:srgbClr val="006600"/>
                </a:solidFill>
                <a:ea typeface="MS PGothic" pitchFamily="34" charset="-128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65D6A-28B5-49A4-BEE0-9B11125AB610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50179" name="Group 22"/>
          <p:cNvGrpSpPr>
            <a:grpSpLocks/>
          </p:cNvGrpSpPr>
          <p:nvPr/>
        </p:nvGrpSpPr>
        <p:grpSpPr bwMode="auto">
          <a:xfrm>
            <a:off x="4994275" y="815975"/>
            <a:ext cx="3886200" cy="2498725"/>
            <a:chOff x="2747" y="2473"/>
            <a:chExt cx="2448" cy="1574"/>
          </a:xfrm>
        </p:grpSpPr>
        <p:sp>
          <p:nvSpPr>
            <p:cNvPr id="50222" name="Text Box 21"/>
            <p:cNvSpPr txBox="1">
              <a:spLocks noChangeArrowheads="1"/>
            </p:cNvSpPr>
            <p:nvPr/>
          </p:nvSpPr>
          <p:spPr bwMode="auto">
            <a:xfrm>
              <a:off x="2747" y="3657"/>
              <a:ext cx="790" cy="3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>
                  <a:solidFill>
                    <a:srgbClr val="990000"/>
                  </a:solidFill>
                </a:rPr>
                <a:t>Repeating group</a:t>
              </a:r>
            </a:p>
          </p:txBody>
        </p:sp>
        <p:pic>
          <p:nvPicPr>
            <p:cNvPr id="50223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 l="50685" b="17400"/>
            <a:stretch>
              <a:fillRect/>
            </a:stretch>
          </p:blipFill>
          <p:spPr bwMode="auto">
            <a:xfrm>
              <a:off x="3223" y="2473"/>
              <a:ext cx="1972" cy="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421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990000"/>
                </a:solidFill>
              </a:rPr>
              <a:t>Boiler joints  (pressure joints)</a:t>
            </a:r>
            <a:endParaRPr lang="en-US">
              <a:solidFill>
                <a:srgbClr val="990000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648200" y="228600"/>
            <a:ext cx="4481513" cy="3265488"/>
            <a:chOff x="2944" y="85"/>
            <a:chExt cx="2807" cy="2116"/>
          </a:xfrm>
        </p:grpSpPr>
        <p:pic>
          <p:nvPicPr>
            <p:cNvPr id="5022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 t="39548" r="50798" b="10640"/>
            <a:stretch>
              <a:fillRect/>
            </a:stretch>
          </p:blipFill>
          <p:spPr bwMode="auto">
            <a:xfrm>
              <a:off x="2944" y="85"/>
              <a:ext cx="2644" cy="2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0221" name="Text Box 18"/>
            <p:cNvSpPr txBox="1">
              <a:spLocks noChangeArrowheads="1"/>
            </p:cNvSpPr>
            <p:nvPr/>
          </p:nvSpPr>
          <p:spPr bwMode="auto">
            <a:xfrm>
              <a:off x="4961" y="94"/>
              <a:ext cx="790" cy="3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>
                  <a:solidFill>
                    <a:srgbClr val="990000"/>
                  </a:solidFill>
                </a:rPr>
                <a:t>Repeating group</a:t>
              </a:r>
            </a:p>
          </p:txBody>
        </p:sp>
      </p:grpSp>
      <p:grpSp>
        <p:nvGrpSpPr>
          <p:cNvPr id="50182" name="Group 15"/>
          <p:cNvGrpSpPr>
            <a:grpSpLocks/>
          </p:cNvGrpSpPr>
          <p:nvPr/>
        </p:nvGrpSpPr>
        <p:grpSpPr bwMode="auto">
          <a:xfrm>
            <a:off x="528638" y="1524000"/>
            <a:ext cx="4271962" cy="1781175"/>
            <a:chOff x="682" y="664"/>
            <a:chExt cx="3039" cy="1507"/>
          </a:xfrm>
        </p:grpSpPr>
        <p:sp>
          <p:nvSpPr>
            <p:cNvPr id="50214" name="Rectangle 14"/>
            <p:cNvSpPr>
              <a:spLocks noChangeArrowheads="1"/>
            </p:cNvSpPr>
            <p:nvPr/>
          </p:nvSpPr>
          <p:spPr bwMode="auto">
            <a:xfrm rot="-1118698">
              <a:off x="1663" y="1234"/>
              <a:ext cx="2058" cy="1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5" name="Oval 6"/>
            <p:cNvSpPr>
              <a:spLocks noChangeArrowheads="1"/>
            </p:cNvSpPr>
            <p:nvPr/>
          </p:nvSpPr>
          <p:spPr bwMode="auto">
            <a:xfrm>
              <a:off x="682" y="1329"/>
              <a:ext cx="1055" cy="8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6" name="Oval 8"/>
            <p:cNvSpPr>
              <a:spLocks noChangeArrowheads="1"/>
            </p:cNvSpPr>
            <p:nvPr/>
          </p:nvSpPr>
          <p:spPr bwMode="auto">
            <a:xfrm>
              <a:off x="2640" y="664"/>
              <a:ext cx="1055" cy="84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7" name="Line 9"/>
            <p:cNvSpPr>
              <a:spLocks noChangeShapeType="1"/>
            </p:cNvSpPr>
            <p:nvPr/>
          </p:nvSpPr>
          <p:spPr bwMode="auto">
            <a:xfrm flipV="1">
              <a:off x="1365" y="1471"/>
              <a:ext cx="2020" cy="6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10"/>
            <p:cNvSpPr>
              <a:spLocks noChangeShapeType="1"/>
            </p:cNvSpPr>
            <p:nvPr/>
          </p:nvSpPr>
          <p:spPr bwMode="auto">
            <a:xfrm flipV="1">
              <a:off x="1028" y="673"/>
              <a:ext cx="2020" cy="6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13"/>
            <p:cNvSpPr>
              <a:spLocks noChangeShapeType="1"/>
            </p:cNvSpPr>
            <p:nvPr/>
          </p:nvSpPr>
          <p:spPr bwMode="auto">
            <a:xfrm flipV="1">
              <a:off x="1711" y="966"/>
              <a:ext cx="1941" cy="6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342313" y="3165475"/>
            <a:ext cx="847725" cy="914400"/>
            <a:chOff x="5255" y="1994"/>
            <a:chExt cx="534" cy="576"/>
          </a:xfrm>
        </p:grpSpPr>
        <p:sp>
          <p:nvSpPr>
            <p:cNvPr id="50212" name="Line 24"/>
            <p:cNvSpPr>
              <a:spLocks noChangeShapeType="1"/>
            </p:cNvSpPr>
            <p:nvPr/>
          </p:nvSpPr>
          <p:spPr bwMode="auto">
            <a:xfrm>
              <a:off x="5255" y="1994"/>
              <a:ext cx="62" cy="2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Text Box 25"/>
            <p:cNvSpPr txBox="1">
              <a:spLocks noChangeArrowheads="1"/>
            </p:cNvSpPr>
            <p:nvPr/>
          </p:nvSpPr>
          <p:spPr bwMode="auto">
            <a:xfrm>
              <a:off x="5302" y="2080"/>
              <a:ext cx="48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3333FF"/>
                  </a:solidFill>
                  <a:cs typeface="Angsana New" pitchFamily="18" charset="-34"/>
                </a:rPr>
                <a:t>Inner cover plate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519988" y="2786063"/>
            <a:ext cx="773112" cy="1319212"/>
            <a:chOff x="4737" y="1755"/>
            <a:chExt cx="487" cy="831"/>
          </a:xfrm>
        </p:grpSpPr>
        <p:sp>
          <p:nvSpPr>
            <p:cNvPr id="50210" name="Text Box 26"/>
            <p:cNvSpPr txBox="1">
              <a:spLocks noChangeArrowheads="1"/>
            </p:cNvSpPr>
            <p:nvPr/>
          </p:nvSpPr>
          <p:spPr bwMode="auto">
            <a:xfrm>
              <a:off x="4737" y="2096"/>
              <a:ext cx="487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rgbClr val="006600"/>
                  </a:solidFill>
                  <a:cs typeface="Angsana New" pitchFamily="18" charset="-34"/>
                </a:rPr>
                <a:t>outer cover plate</a:t>
              </a:r>
            </a:p>
          </p:txBody>
        </p:sp>
        <p:sp>
          <p:nvSpPr>
            <p:cNvPr id="50211" name="Line 27"/>
            <p:cNvSpPr>
              <a:spLocks noChangeShapeType="1"/>
            </p:cNvSpPr>
            <p:nvPr/>
          </p:nvSpPr>
          <p:spPr bwMode="auto">
            <a:xfrm flipH="1">
              <a:off x="4989" y="1755"/>
              <a:ext cx="133" cy="36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2739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163" y="4259263"/>
            <a:ext cx="4287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141288" y="3727450"/>
            <a:ext cx="8012112" cy="2520950"/>
            <a:chOff x="89" y="2348"/>
            <a:chExt cx="5591" cy="1888"/>
          </a:xfrm>
        </p:grpSpPr>
        <p:sp>
          <p:nvSpPr>
            <p:cNvPr id="50194" name="Text Box 5"/>
            <p:cNvSpPr txBox="1">
              <a:spLocks noChangeArrowheads="1"/>
            </p:cNvSpPr>
            <p:nvPr/>
          </p:nvSpPr>
          <p:spPr bwMode="auto">
            <a:xfrm>
              <a:off x="184" y="2371"/>
              <a:ext cx="26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rgbClr val="990000"/>
                  </a:solidFill>
                </a:rPr>
                <a:t>Structural joints</a:t>
              </a:r>
              <a:endParaRPr lang="en-US">
                <a:solidFill>
                  <a:srgbClr val="990000"/>
                </a:solidFill>
              </a:endParaRPr>
            </a:p>
          </p:txBody>
        </p:sp>
        <p:grpSp>
          <p:nvGrpSpPr>
            <p:cNvPr id="50195" name="Group 50"/>
            <p:cNvGrpSpPr>
              <a:grpSpLocks/>
            </p:cNvGrpSpPr>
            <p:nvPr/>
          </p:nvGrpSpPr>
          <p:grpSpPr bwMode="auto">
            <a:xfrm>
              <a:off x="324" y="2840"/>
              <a:ext cx="1694" cy="470"/>
              <a:chOff x="230" y="2995"/>
              <a:chExt cx="1694" cy="470"/>
            </a:xfrm>
          </p:grpSpPr>
          <p:grpSp>
            <p:nvGrpSpPr>
              <p:cNvPr id="50197" name="Group 45"/>
              <p:cNvGrpSpPr>
                <a:grpSpLocks/>
              </p:cNvGrpSpPr>
              <p:nvPr/>
            </p:nvGrpSpPr>
            <p:grpSpPr bwMode="auto">
              <a:xfrm>
                <a:off x="230" y="2995"/>
                <a:ext cx="1694" cy="470"/>
                <a:chOff x="398" y="3145"/>
                <a:chExt cx="1694" cy="470"/>
              </a:xfrm>
            </p:grpSpPr>
            <p:sp>
              <p:nvSpPr>
                <p:cNvPr id="5020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70" y="3146"/>
                  <a:ext cx="258" cy="33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61" y="3484"/>
                  <a:ext cx="1568" cy="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2" name="Line 36"/>
                <p:cNvSpPr>
                  <a:spLocks noChangeShapeType="1"/>
                </p:cNvSpPr>
                <p:nvPr/>
              </p:nvSpPr>
              <p:spPr bwMode="auto">
                <a:xfrm>
                  <a:off x="726" y="3146"/>
                  <a:ext cx="1045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3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735" y="3146"/>
                  <a:ext cx="258" cy="33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983" y="3155"/>
                  <a:ext cx="258" cy="33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1249" y="3146"/>
                  <a:ext cx="258" cy="33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506" y="3156"/>
                  <a:ext cx="258" cy="33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7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762" y="3145"/>
                  <a:ext cx="258" cy="33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08" name="AutoShape 43"/>
                <p:cNvSpPr>
                  <a:spLocks noChangeArrowheads="1"/>
                </p:cNvSpPr>
                <p:nvPr/>
              </p:nvSpPr>
              <p:spPr bwMode="auto">
                <a:xfrm>
                  <a:off x="398" y="3491"/>
                  <a:ext cx="143" cy="1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09" name="AutoShape 44"/>
                <p:cNvSpPr>
                  <a:spLocks noChangeArrowheads="1"/>
                </p:cNvSpPr>
                <p:nvPr/>
              </p:nvSpPr>
              <p:spPr bwMode="auto">
                <a:xfrm>
                  <a:off x="1949" y="3473"/>
                  <a:ext cx="143" cy="1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198" name="Oval 46"/>
              <p:cNvSpPr>
                <a:spLocks noChangeArrowheads="1"/>
              </p:cNvSpPr>
              <p:nvPr/>
            </p:nvSpPr>
            <p:spPr bwMode="auto">
              <a:xfrm>
                <a:off x="452" y="3225"/>
                <a:ext cx="204" cy="20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9" name="Oval 48"/>
              <p:cNvSpPr>
                <a:spLocks noChangeArrowheads="1"/>
              </p:cNvSpPr>
              <p:nvPr/>
            </p:nvSpPr>
            <p:spPr bwMode="auto">
              <a:xfrm>
                <a:off x="1232" y="3233"/>
                <a:ext cx="204" cy="20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6" name="Freeform 58"/>
            <p:cNvSpPr>
              <a:spLocks/>
            </p:cNvSpPr>
            <p:nvPr/>
          </p:nvSpPr>
          <p:spPr bwMode="auto">
            <a:xfrm>
              <a:off x="89" y="2348"/>
              <a:ext cx="5591" cy="1888"/>
            </a:xfrm>
            <a:custGeom>
              <a:avLst/>
              <a:gdLst>
                <a:gd name="T0" fmla="*/ 8 w 5591"/>
                <a:gd name="T1" fmla="*/ 0 h 1888"/>
                <a:gd name="T2" fmla="*/ 4608 w 5591"/>
                <a:gd name="T3" fmla="*/ 0 h 1888"/>
                <a:gd name="T4" fmla="*/ 4608 w 5591"/>
                <a:gd name="T5" fmla="*/ 248 h 1888"/>
                <a:gd name="T6" fmla="*/ 5591 w 5591"/>
                <a:gd name="T7" fmla="*/ 248 h 1888"/>
                <a:gd name="T8" fmla="*/ 5591 w 5591"/>
                <a:gd name="T9" fmla="*/ 1888 h 1888"/>
                <a:gd name="T10" fmla="*/ 0 w 5591"/>
                <a:gd name="T11" fmla="*/ 1879 h 1888"/>
                <a:gd name="T12" fmla="*/ 8 w 5591"/>
                <a:gd name="T13" fmla="*/ 0 h 1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1"/>
                <a:gd name="T22" fmla="*/ 0 h 1888"/>
                <a:gd name="T23" fmla="*/ 5591 w 5591"/>
                <a:gd name="T24" fmla="*/ 1888 h 18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1" h="1888">
                  <a:moveTo>
                    <a:pt x="8" y="0"/>
                  </a:moveTo>
                  <a:lnTo>
                    <a:pt x="4608" y="0"/>
                  </a:lnTo>
                  <a:lnTo>
                    <a:pt x="4608" y="248"/>
                  </a:lnTo>
                  <a:lnTo>
                    <a:pt x="5591" y="248"/>
                  </a:lnTo>
                  <a:lnTo>
                    <a:pt x="5591" y="1888"/>
                  </a:lnTo>
                  <a:lnTo>
                    <a:pt x="0" y="1879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8194675" y="957263"/>
            <a:ext cx="76200" cy="2357437"/>
            <a:chOff x="5162" y="603"/>
            <a:chExt cx="48" cy="1485"/>
          </a:xfrm>
        </p:grpSpPr>
        <p:sp>
          <p:nvSpPr>
            <p:cNvPr id="50192" name="Rectangle 60"/>
            <p:cNvSpPr>
              <a:spLocks noChangeArrowheads="1"/>
            </p:cNvSpPr>
            <p:nvPr/>
          </p:nvSpPr>
          <p:spPr bwMode="auto">
            <a:xfrm>
              <a:off x="5166" y="603"/>
              <a:ext cx="44" cy="735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Rectangle 61"/>
            <p:cNvSpPr>
              <a:spLocks noChangeArrowheads="1"/>
            </p:cNvSpPr>
            <p:nvPr/>
          </p:nvSpPr>
          <p:spPr bwMode="auto">
            <a:xfrm>
              <a:off x="5162" y="1389"/>
              <a:ext cx="44" cy="699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027613" y="6315075"/>
            <a:ext cx="3206750" cy="69850"/>
            <a:chOff x="3167" y="3978"/>
            <a:chExt cx="2020" cy="44"/>
          </a:xfrm>
        </p:grpSpPr>
        <p:sp>
          <p:nvSpPr>
            <p:cNvPr id="50190" name="Rectangle 63"/>
            <p:cNvSpPr>
              <a:spLocks noChangeArrowheads="1"/>
            </p:cNvSpPr>
            <p:nvPr/>
          </p:nvSpPr>
          <p:spPr bwMode="auto">
            <a:xfrm>
              <a:off x="3167" y="3978"/>
              <a:ext cx="996" cy="40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Rectangle 64"/>
            <p:cNvSpPr>
              <a:spLocks noChangeArrowheads="1"/>
            </p:cNvSpPr>
            <p:nvPr/>
          </p:nvSpPr>
          <p:spPr bwMode="auto">
            <a:xfrm>
              <a:off x="4203" y="3982"/>
              <a:ext cx="984" cy="40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754" name="Freeform 66"/>
          <p:cNvSpPr>
            <a:spLocks/>
          </p:cNvSpPr>
          <p:nvPr/>
        </p:nvSpPr>
        <p:spPr bwMode="auto">
          <a:xfrm>
            <a:off x="6273800" y="1192213"/>
            <a:ext cx="890588" cy="896937"/>
          </a:xfrm>
          <a:custGeom>
            <a:avLst/>
            <a:gdLst>
              <a:gd name="T0" fmla="*/ 2147483647 w 561"/>
              <a:gd name="T1" fmla="*/ 2147483647 h 565"/>
              <a:gd name="T2" fmla="*/ 2147483647 w 561"/>
              <a:gd name="T3" fmla="*/ 2147483647 h 565"/>
              <a:gd name="T4" fmla="*/ 2147483647 w 561"/>
              <a:gd name="T5" fmla="*/ 2147483647 h 565"/>
              <a:gd name="T6" fmla="*/ 2147483647 w 561"/>
              <a:gd name="T7" fmla="*/ 2147483647 h 565"/>
              <a:gd name="T8" fmla="*/ 2147483647 w 561"/>
              <a:gd name="T9" fmla="*/ 2147483647 h 565"/>
              <a:gd name="T10" fmla="*/ 2147483647 w 561"/>
              <a:gd name="T11" fmla="*/ 2147483647 h 565"/>
              <a:gd name="T12" fmla="*/ 2147483647 w 561"/>
              <a:gd name="T13" fmla="*/ 2147483647 h 565"/>
              <a:gd name="T14" fmla="*/ 2147483647 w 561"/>
              <a:gd name="T15" fmla="*/ 2147483647 h 565"/>
              <a:gd name="T16" fmla="*/ 2147483647 w 561"/>
              <a:gd name="T17" fmla="*/ 2147483647 h 565"/>
              <a:gd name="T18" fmla="*/ 2147483647 w 561"/>
              <a:gd name="T19" fmla="*/ 2147483647 h 565"/>
              <a:gd name="T20" fmla="*/ 2147483647 w 561"/>
              <a:gd name="T21" fmla="*/ 2147483647 h 565"/>
              <a:gd name="T22" fmla="*/ 2147483647 w 561"/>
              <a:gd name="T23" fmla="*/ 2147483647 h 565"/>
              <a:gd name="T24" fmla="*/ 2147483647 w 561"/>
              <a:gd name="T25" fmla="*/ 2147483647 h 565"/>
              <a:gd name="T26" fmla="*/ 2147483647 w 561"/>
              <a:gd name="T27" fmla="*/ 2147483647 h 565"/>
              <a:gd name="T28" fmla="*/ 2147483647 w 561"/>
              <a:gd name="T29" fmla="*/ 2147483647 h 565"/>
              <a:gd name="T30" fmla="*/ 2147483647 w 561"/>
              <a:gd name="T31" fmla="*/ 2147483647 h 565"/>
              <a:gd name="T32" fmla="*/ 2147483647 w 561"/>
              <a:gd name="T33" fmla="*/ 2147483647 h 565"/>
              <a:gd name="T34" fmla="*/ 2147483647 w 561"/>
              <a:gd name="T35" fmla="*/ 2147483647 h 565"/>
              <a:gd name="T36" fmla="*/ 2147483647 w 561"/>
              <a:gd name="T37" fmla="*/ 2147483647 h 565"/>
              <a:gd name="T38" fmla="*/ 2147483647 w 561"/>
              <a:gd name="T39" fmla="*/ 2147483647 h 565"/>
              <a:gd name="T40" fmla="*/ 2147483647 w 561"/>
              <a:gd name="T41" fmla="*/ 2147483647 h 565"/>
              <a:gd name="T42" fmla="*/ 0 w 561"/>
              <a:gd name="T43" fmla="*/ 2147483647 h 565"/>
              <a:gd name="T44" fmla="*/ 2147483647 w 561"/>
              <a:gd name="T45" fmla="*/ 2147483647 h 565"/>
              <a:gd name="T46" fmla="*/ 2147483647 w 561"/>
              <a:gd name="T47" fmla="*/ 2147483647 h 565"/>
              <a:gd name="T48" fmla="*/ 2147483647 w 561"/>
              <a:gd name="T49" fmla="*/ 2147483647 h 565"/>
              <a:gd name="T50" fmla="*/ 2147483647 w 561"/>
              <a:gd name="T51" fmla="*/ 2147483647 h 56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5"/>
              <a:gd name="T80" fmla="*/ 561 w 561"/>
              <a:gd name="T81" fmla="*/ 565 h 56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5">
                <a:moveTo>
                  <a:pt x="40" y="213"/>
                </a:moveTo>
                <a:cubicBezTo>
                  <a:pt x="74" y="194"/>
                  <a:pt x="109" y="175"/>
                  <a:pt x="144" y="153"/>
                </a:cubicBezTo>
                <a:cubicBezTo>
                  <a:pt x="179" y="131"/>
                  <a:pt x="218" y="102"/>
                  <a:pt x="252" y="81"/>
                </a:cubicBezTo>
                <a:cubicBezTo>
                  <a:pt x="286" y="60"/>
                  <a:pt x="318" y="38"/>
                  <a:pt x="348" y="25"/>
                </a:cubicBezTo>
                <a:cubicBezTo>
                  <a:pt x="378" y="12"/>
                  <a:pt x="407" y="8"/>
                  <a:pt x="432" y="5"/>
                </a:cubicBezTo>
                <a:cubicBezTo>
                  <a:pt x="457" y="2"/>
                  <a:pt x="485" y="0"/>
                  <a:pt x="500" y="5"/>
                </a:cubicBezTo>
                <a:cubicBezTo>
                  <a:pt x="515" y="10"/>
                  <a:pt x="516" y="12"/>
                  <a:pt x="524" y="37"/>
                </a:cubicBezTo>
                <a:cubicBezTo>
                  <a:pt x="532" y="62"/>
                  <a:pt x="543" y="112"/>
                  <a:pt x="548" y="153"/>
                </a:cubicBezTo>
                <a:cubicBezTo>
                  <a:pt x="553" y="194"/>
                  <a:pt x="554" y="250"/>
                  <a:pt x="556" y="281"/>
                </a:cubicBezTo>
                <a:cubicBezTo>
                  <a:pt x="558" y="312"/>
                  <a:pt x="561" y="316"/>
                  <a:pt x="560" y="341"/>
                </a:cubicBezTo>
                <a:cubicBezTo>
                  <a:pt x="559" y="366"/>
                  <a:pt x="554" y="402"/>
                  <a:pt x="548" y="429"/>
                </a:cubicBezTo>
                <a:cubicBezTo>
                  <a:pt x="542" y="456"/>
                  <a:pt x="536" y="488"/>
                  <a:pt x="524" y="505"/>
                </a:cubicBezTo>
                <a:cubicBezTo>
                  <a:pt x="512" y="522"/>
                  <a:pt x="488" y="524"/>
                  <a:pt x="476" y="533"/>
                </a:cubicBezTo>
                <a:cubicBezTo>
                  <a:pt x="464" y="542"/>
                  <a:pt x="473" y="557"/>
                  <a:pt x="452" y="561"/>
                </a:cubicBezTo>
                <a:cubicBezTo>
                  <a:pt x="431" y="565"/>
                  <a:pt x="388" y="557"/>
                  <a:pt x="352" y="557"/>
                </a:cubicBezTo>
                <a:cubicBezTo>
                  <a:pt x="316" y="557"/>
                  <a:pt x="261" y="562"/>
                  <a:pt x="236" y="561"/>
                </a:cubicBezTo>
                <a:cubicBezTo>
                  <a:pt x="211" y="560"/>
                  <a:pt x="220" y="558"/>
                  <a:pt x="204" y="549"/>
                </a:cubicBezTo>
                <a:cubicBezTo>
                  <a:pt x="188" y="540"/>
                  <a:pt x="157" y="529"/>
                  <a:pt x="140" y="509"/>
                </a:cubicBezTo>
                <a:cubicBezTo>
                  <a:pt x="123" y="489"/>
                  <a:pt x="119" y="454"/>
                  <a:pt x="104" y="429"/>
                </a:cubicBezTo>
                <a:cubicBezTo>
                  <a:pt x="89" y="404"/>
                  <a:pt x="63" y="376"/>
                  <a:pt x="48" y="357"/>
                </a:cubicBezTo>
                <a:cubicBezTo>
                  <a:pt x="33" y="338"/>
                  <a:pt x="24" y="328"/>
                  <a:pt x="16" y="313"/>
                </a:cubicBezTo>
                <a:cubicBezTo>
                  <a:pt x="8" y="298"/>
                  <a:pt x="0" y="283"/>
                  <a:pt x="0" y="269"/>
                </a:cubicBezTo>
                <a:cubicBezTo>
                  <a:pt x="0" y="255"/>
                  <a:pt x="4" y="242"/>
                  <a:pt x="16" y="229"/>
                </a:cubicBezTo>
                <a:cubicBezTo>
                  <a:pt x="28" y="216"/>
                  <a:pt x="58" y="201"/>
                  <a:pt x="72" y="193"/>
                </a:cubicBezTo>
                <a:cubicBezTo>
                  <a:pt x="86" y="185"/>
                  <a:pt x="93" y="183"/>
                  <a:pt x="100" y="181"/>
                </a:cubicBezTo>
                <a:cubicBezTo>
                  <a:pt x="100" y="181"/>
                  <a:pt x="40" y="213"/>
                  <a:pt x="40" y="213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2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721</Words>
  <Application>Microsoft Office PowerPoint</Application>
  <PresentationFormat>On-screen Show (4:3)</PresentationFormat>
  <Paragraphs>213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Concourse</vt:lpstr>
      <vt:lpstr>Bitmap Image</vt:lpstr>
      <vt:lpstr>Equation</vt:lpstr>
      <vt:lpstr>Photo Editor Photo</vt:lpstr>
      <vt:lpstr>Machine Design – 1</vt:lpstr>
      <vt:lpstr>Rivet</vt:lpstr>
      <vt:lpstr>Slide 3</vt:lpstr>
      <vt:lpstr>Types of rivets</vt:lpstr>
      <vt:lpstr>Slide 5</vt:lpstr>
      <vt:lpstr>Slide 6</vt:lpstr>
      <vt:lpstr>Slide 7</vt:lpstr>
      <vt:lpstr>Types of Riveted Joint</vt:lpstr>
      <vt:lpstr>Slide 9</vt:lpstr>
      <vt:lpstr>Slide 10</vt:lpstr>
      <vt:lpstr>Slide 11</vt:lpstr>
      <vt:lpstr>Slide 12</vt:lpstr>
      <vt:lpstr>Strength of a Simple Lap joint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2013-02-12T14:54:02Z</dcterms:created>
  <dcterms:modified xsi:type="dcterms:W3CDTF">2018-06-06T17:59:08Z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