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02"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7CE8271-B7EB-4287-87C8-465F5B95A1DC}" type="datetimeFigureOut">
              <a:rPr lang="en-US" smtClean="0"/>
              <a:t>6/6/2018</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EEAD116A-B39A-4829-BC93-35E9BBA32908}"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CE8271-B7EB-4287-87C8-465F5B95A1DC}" type="datetimeFigureOut">
              <a:rPr lang="en-US" smtClean="0"/>
              <a:t>6/6/2018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EAD116A-B39A-4829-BC93-35E9BBA32908}"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CE8271-B7EB-4287-87C8-465F5B95A1DC}" type="datetimeFigureOut">
              <a:rPr lang="en-US" smtClean="0"/>
              <a:t>6/6/2018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EAD116A-B39A-4829-BC93-35E9BBA32908}"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CE8271-B7EB-4287-87C8-465F5B95A1DC}" type="datetimeFigureOut">
              <a:rPr lang="en-US" smtClean="0"/>
              <a:t>6/6/2018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EAD116A-B39A-4829-BC93-35E9BBA32908}"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7CE8271-B7EB-4287-87C8-465F5B95A1DC}" type="datetimeFigureOut">
              <a:rPr lang="en-US" smtClean="0"/>
              <a:t>6/6/2018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EAD116A-B39A-4829-BC93-35E9BBA32908}"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7CE8271-B7EB-4287-87C8-465F5B95A1DC}" type="datetimeFigureOut">
              <a:rPr lang="en-US" smtClean="0"/>
              <a:t>6/6/2018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EAD116A-B39A-4829-BC93-35E9BBA32908}"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7CE8271-B7EB-4287-87C8-465F5B95A1DC}" type="datetimeFigureOut">
              <a:rPr lang="en-US" smtClean="0"/>
              <a:t>6/6/2018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EAD116A-B39A-4829-BC93-35E9BBA32908}"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7CE8271-B7EB-4287-87C8-465F5B95A1DC}" type="datetimeFigureOut">
              <a:rPr lang="en-US" smtClean="0"/>
              <a:t>6/6/2018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EAD116A-B39A-4829-BC93-35E9BBA32908}"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CE8271-B7EB-4287-87C8-465F5B95A1DC}" type="datetimeFigureOut">
              <a:rPr lang="en-US" smtClean="0"/>
              <a:t>6/6/2018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EAD116A-B39A-4829-BC93-35E9BBA3290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7CE8271-B7EB-4287-87C8-465F5B95A1DC}" type="datetimeFigureOut">
              <a:rPr lang="en-US" smtClean="0"/>
              <a:t>6/6/2018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EAD116A-B39A-4829-BC93-35E9BBA32908}"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7CE8271-B7EB-4287-87C8-465F5B95A1DC}" type="datetimeFigureOut">
              <a:rPr lang="en-US" smtClean="0"/>
              <a:t>6/6/2018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EEAD116A-B39A-4829-BC93-35E9BBA32908}" type="slidenum">
              <a:rPr lang="en-US" smtClean="0"/>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7CE8271-B7EB-4287-87C8-465F5B95A1DC}" type="datetimeFigureOut">
              <a:rPr lang="en-US" smtClean="0"/>
              <a:t>6/6/2018</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EAD116A-B39A-4829-BC93-35E9BBA32908}" type="slidenum">
              <a:rPr lang="en-US" smtClean="0"/>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7.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5.wmf"/><Relationship Id="rId9"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5400" dirty="0" smtClean="0"/>
              <a:t>Theories of Failure</a:t>
            </a:r>
            <a:br>
              <a:rPr lang="en-US" sz="5400" dirty="0" smtClean="0"/>
            </a:br>
            <a:endParaRPr lang="en-US" dirty="0"/>
          </a:p>
        </p:txBody>
      </p:sp>
      <p:sp>
        <p:nvSpPr>
          <p:cNvPr id="3" name="Subtitle 2"/>
          <p:cNvSpPr>
            <a:spLocks noGrp="1"/>
          </p:cNvSpPr>
          <p:nvPr>
            <p:ph type="subTitle" idx="1"/>
          </p:nvPr>
        </p:nvSpPr>
        <p:spPr>
          <a:xfrm>
            <a:off x="457200" y="4114800"/>
            <a:ext cx="7854696" cy="2410264"/>
          </a:xfrm>
        </p:spPr>
        <p:txBody>
          <a:bodyPr/>
          <a:lstStyle/>
          <a:p>
            <a:pPr algn="l"/>
            <a:r>
              <a:rPr lang="en-US" sz="2400" dirty="0" smtClean="0"/>
              <a:t>Presented By-</a:t>
            </a:r>
          </a:p>
          <a:p>
            <a:pPr algn="l"/>
            <a:r>
              <a:rPr lang="en-US" sz="2400" dirty="0" err="1" smtClean="0"/>
              <a:t>Vineet</a:t>
            </a:r>
            <a:r>
              <a:rPr lang="en-US" sz="2400" dirty="0" smtClean="0"/>
              <a:t> Kumar </a:t>
            </a:r>
            <a:r>
              <a:rPr lang="en-US" sz="2400" dirty="0" err="1" smtClean="0"/>
              <a:t>Vashishtha</a:t>
            </a:r>
            <a:endParaRPr lang="en-US" sz="2400" dirty="0" smtClean="0"/>
          </a:p>
          <a:p>
            <a:pPr algn="l"/>
            <a:r>
              <a:rPr lang="en-US" sz="2400" dirty="0" smtClean="0"/>
              <a:t>Asst. Professor</a:t>
            </a:r>
          </a:p>
          <a:p>
            <a:pPr algn="l"/>
            <a:r>
              <a:rPr lang="en-US" sz="2400" dirty="0" smtClean="0"/>
              <a:t>KIET Group of Institutions</a:t>
            </a:r>
          </a:p>
          <a:p>
            <a:pPr algn="l"/>
            <a:r>
              <a:rPr lang="en-US" sz="2400" dirty="0" smtClean="0"/>
              <a:t>Team ID: </a:t>
            </a:r>
            <a:r>
              <a:rPr lang="en-US" sz="2400" dirty="0" smtClean="0">
                <a:latin typeface="Arial" pitchFamily="34" charset="0"/>
                <a:cs typeface="Arial" pitchFamily="34" charset="0"/>
              </a:rPr>
              <a:t>1012_005</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648200"/>
          </a:xfrm>
        </p:spPr>
        <p:txBody>
          <a:bodyPr>
            <a:normAutofit/>
          </a:bodyPr>
          <a:lstStyle/>
          <a:p>
            <a:pPr algn="just">
              <a:buNone/>
            </a:pPr>
            <a:r>
              <a:rPr lang="en-US" dirty="0" smtClean="0">
                <a:latin typeface="Arial" pitchFamily="34" charset="0"/>
                <a:cs typeface="Arial" pitchFamily="34" charset="0"/>
              </a:rPr>
              <a:t>	</a:t>
            </a:r>
          </a:p>
          <a:p>
            <a:pPr algn="just">
              <a:buNone/>
            </a:pPr>
            <a:r>
              <a:rPr lang="en-US" dirty="0" smtClean="0"/>
              <a:t>	 According to this theory failure of a material occurs when the shear stain energy per unit volume in the stresses material reaches a value equal to the shear stain energy per unit volume of the material at the elastic limit. in simple tension. </a:t>
            </a:r>
          </a:p>
          <a:p>
            <a:pPr>
              <a:buNone/>
            </a:pPr>
            <a:r>
              <a:rPr lang="en-US" dirty="0" smtClean="0"/>
              <a:t>	 1/12C [ (σ1 - σ2 ) </a:t>
            </a:r>
            <a:r>
              <a:rPr lang="en-US" baseline="30000" dirty="0" smtClean="0"/>
              <a:t>2</a:t>
            </a:r>
            <a:r>
              <a:rPr lang="en-US" dirty="0" smtClean="0"/>
              <a:t> + ( σ2 - σ3 )</a:t>
            </a:r>
            <a:r>
              <a:rPr lang="en-US" baseline="30000" dirty="0" smtClean="0"/>
              <a:t> 2</a:t>
            </a:r>
            <a:r>
              <a:rPr lang="en-US" dirty="0" smtClean="0"/>
              <a:t> + (σ3 - σ1 ) </a:t>
            </a:r>
            <a:r>
              <a:rPr lang="en-US" baseline="30000" dirty="0" smtClean="0"/>
              <a:t>2</a:t>
            </a:r>
            <a:r>
              <a:rPr lang="en-US" dirty="0" smtClean="0"/>
              <a:t> ]} ≥ </a:t>
            </a:r>
          </a:p>
          <a:p>
            <a:pPr>
              <a:buNone/>
            </a:pPr>
            <a:r>
              <a:rPr lang="en-US" dirty="0" smtClean="0"/>
              <a:t>								2σet </a:t>
            </a:r>
            <a:r>
              <a:rPr lang="en-US" baseline="30000" dirty="0" smtClean="0"/>
              <a:t>2</a:t>
            </a:r>
            <a:r>
              <a:rPr lang="en-US" dirty="0" smtClean="0"/>
              <a:t> /12C </a:t>
            </a:r>
            <a:endParaRPr lang="en-US" dirty="0"/>
          </a:p>
        </p:txBody>
      </p:sp>
      <p:sp>
        <p:nvSpPr>
          <p:cNvPr id="5" name="Title 1"/>
          <p:cNvSpPr txBox="1">
            <a:spLocks/>
          </p:cNvSpPr>
          <p:nvPr/>
        </p:nvSpPr>
        <p:spPr>
          <a:xfrm>
            <a:off x="304800" y="762000"/>
            <a:ext cx="8458200" cy="1295400"/>
          </a:xfrm>
          <a:prstGeom prst="rect">
            <a:avLst/>
          </a:prstGeom>
        </p:spPr>
        <p:txBody>
          <a:bodyPr vert="horz" lIns="0" rIns="0" bIns="0" anchor="b">
            <a:normAutofit fontScale="85000" lnSpcReduction="20000"/>
          </a:bodyPr>
          <a:lstStyle/>
          <a:p>
            <a:pPr lvl="0" algn="ctr">
              <a:spcBef>
                <a:spcPct val="0"/>
              </a:spcBef>
            </a:pPr>
            <a:r>
              <a:rPr lang="en-US" sz="6400" u="sng" dirty="0" smtClean="0">
                <a:solidFill>
                  <a:schemeClr val="tx2"/>
                </a:solidFill>
                <a:latin typeface="+mj-lt"/>
                <a:ea typeface="+mj-ea"/>
                <a:cs typeface="+mj-cs"/>
              </a:rPr>
              <a:t>Maximum Shear strain </a:t>
            </a:r>
            <a:r>
              <a:rPr lang="en-US" sz="6400" u="sng" dirty="0">
                <a:solidFill>
                  <a:schemeClr val="tx2"/>
                </a:solidFill>
                <a:latin typeface="+mj-lt"/>
                <a:ea typeface="+mj-ea"/>
                <a:cs typeface="+mj-cs"/>
              </a:rPr>
              <a:t>theory </a:t>
            </a:r>
            <a:r>
              <a:rPr kumimoji="0" lang="en-US" sz="5400" b="0" i="0" u="none" strike="noStrike" kern="1200" cap="none" spc="0" normalizeH="0" baseline="0" noProof="0" dirty="0" smtClean="0">
                <a:ln>
                  <a:noFill/>
                </a:ln>
                <a:solidFill>
                  <a:schemeClr val="tx2"/>
                </a:solidFill>
                <a:effectLst/>
                <a:uLnTx/>
                <a:uFillTx/>
                <a:latin typeface="+mj-lt"/>
                <a:ea typeface="+mj-ea"/>
                <a:cs typeface="+mj-cs"/>
              </a:rPr>
              <a:t/>
            </a:r>
            <a:br>
              <a:rPr kumimoji="0" lang="en-US" sz="5400" b="0" i="0" u="none" strike="noStrike" kern="1200" cap="none" spc="0" normalizeH="0" baseline="0" noProof="0" dirty="0" smtClean="0">
                <a:ln>
                  <a:noFill/>
                </a:ln>
                <a:solidFill>
                  <a:schemeClr val="tx2"/>
                </a:solidFill>
                <a:effectLst/>
                <a:uLnTx/>
                <a:uFillTx/>
                <a:latin typeface="+mj-lt"/>
                <a:ea typeface="+mj-ea"/>
                <a:cs typeface="+mj-cs"/>
              </a:rPr>
            </a:b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648200"/>
          </a:xfrm>
        </p:spPr>
        <p:txBody>
          <a:bodyPr>
            <a:normAutofit/>
          </a:bodyPr>
          <a:lstStyle/>
          <a:p>
            <a:pPr algn="just">
              <a:buNone/>
            </a:pPr>
            <a:r>
              <a:rPr lang="en-US" dirty="0" smtClean="0">
                <a:latin typeface="Arial" pitchFamily="34" charset="0"/>
                <a:cs typeface="Arial" pitchFamily="34" charset="0"/>
              </a:rPr>
              <a:t>	</a:t>
            </a:r>
            <a:r>
              <a:rPr lang="en-US" dirty="0" smtClean="0"/>
              <a:t> This theory also called as Distortion or Von </a:t>
            </a:r>
            <a:r>
              <a:rPr lang="en-US" dirty="0" err="1" smtClean="0"/>
              <a:t>mises</a:t>
            </a:r>
            <a:r>
              <a:rPr lang="en-US" dirty="0" smtClean="0"/>
              <a:t> – </a:t>
            </a:r>
            <a:r>
              <a:rPr lang="en-US" dirty="0" err="1" smtClean="0"/>
              <a:t>Hencky</a:t>
            </a:r>
            <a:r>
              <a:rPr lang="en-US" dirty="0" smtClean="0"/>
              <a:t> theory of failure.</a:t>
            </a:r>
            <a:endParaRPr lang="en-US" dirty="0" smtClean="0">
              <a:latin typeface="Arial" pitchFamily="34" charset="0"/>
              <a:cs typeface="Arial" pitchFamily="34" charset="0"/>
            </a:endParaRPr>
          </a:p>
          <a:p>
            <a:pPr algn="ctr">
              <a:buNone/>
            </a:pPr>
            <a:r>
              <a:rPr lang="en-US" dirty="0" smtClean="0"/>
              <a:t>	</a:t>
            </a:r>
          </a:p>
          <a:p>
            <a:pPr algn="ctr">
              <a:buNone/>
            </a:pPr>
            <a:r>
              <a:rPr lang="en-US" dirty="0" smtClean="0"/>
              <a:t> </a:t>
            </a:r>
            <a:r>
              <a:rPr lang="el-GR" dirty="0" smtClean="0"/>
              <a:t>(σ1 - σ2 )</a:t>
            </a:r>
            <a:r>
              <a:rPr lang="el-GR" baseline="30000" dirty="0" smtClean="0"/>
              <a:t> 2</a:t>
            </a:r>
            <a:r>
              <a:rPr lang="el-GR" dirty="0" smtClean="0"/>
              <a:t> + ( σ2 - σ3 )</a:t>
            </a:r>
            <a:r>
              <a:rPr lang="el-GR" baseline="30000" dirty="0" smtClean="0"/>
              <a:t> 2</a:t>
            </a:r>
            <a:r>
              <a:rPr lang="el-GR" dirty="0" smtClean="0"/>
              <a:t> + (σ3 - σ1 ) </a:t>
            </a:r>
            <a:r>
              <a:rPr lang="el-GR" baseline="30000" dirty="0" smtClean="0"/>
              <a:t>2</a:t>
            </a:r>
            <a:r>
              <a:rPr lang="el-GR" dirty="0" smtClean="0"/>
              <a:t> ≥ σet</a:t>
            </a:r>
            <a:r>
              <a:rPr lang="el-GR" baseline="30000" dirty="0" smtClean="0"/>
              <a:t> 2</a:t>
            </a:r>
            <a:r>
              <a:rPr lang="el-GR" dirty="0" smtClean="0"/>
              <a:t> </a:t>
            </a:r>
            <a:endParaRPr lang="en-US" dirty="0" smtClean="0"/>
          </a:p>
          <a:p>
            <a:pPr>
              <a:buNone/>
            </a:pPr>
            <a:r>
              <a:rPr lang="el-GR" dirty="0" smtClean="0"/>
              <a:t>For two dimensional</a:t>
            </a:r>
            <a:endParaRPr lang="en-US" dirty="0" smtClean="0"/>
          </a:p>
          <a:p>
            <a:pPr algn="ctr">
              <a:buNone/>
            </a:pPr>
            <a:r>
              <a:rPr lang="el-GR" dirty="0" smtClean="0"/>
              <a:t> σ2 =0 </a:t>
            </a:r>
            <a:endParaRPr lang="en-US" dirty="0" smtClean="0"/>
          </a:p>
          <a:p>
            <a:pPr algn="ctr">
              <a:buNone/>
            </a:pPr>
            <a:r>
              <a:rPr lang="el-GR" dirty="0" smtClean="0"/>
              <a:t>{σ1</a:t>
            </a:r>
            <a:r>
              <a:rPr lang="el-GR" baseline="30000" dirty="0" smtClean="0"/>
              <a:t> 2</a:t>
            </a:r>
            <a:r>
              <a:rPr lang="el-GR" dirty="0" smtClean="0"/>
              <a:t> + σ3 </a:t>
            </a:r>
            <a:r>
              <a:rPr lang="el-GR" baseline="30000" dirty="0" smtClean="0"/>
              <a:t>2</a:t>
            </a:r>
            <a:r>
              <a:rPr lang="el-GR" dirty="0" smtClean="0"/>
              <a:t> - [ (σ3 σ1 ) ]} ≥ σet</a:t>
            </a:r>
            <a:r>
              <a:rPr lang="el-GR" baseline="30000" dirty="0" smtClean="0"/>
              <a:t> 2</a:t>
            </a:r>
            <a:r>
              <a:rPr lang="el-GR" dirty="0" smtClean="0"/>
              <a:t> </a:t>
            </a:r>
            <a:endParaRPr lang="en-US" dirty="0"/>
          </a:p>
        </p:txBody>
      </p:sp>
      <p:sp>
        <p:nvSpPr>
          <p:cNvPr id="5" name="Title 1"/>
          <p:cNvSpPr txBox="1">
            <a:spLocks/>
          </p:cNvSpPr>
          <p:nvPr/>
        </p:nvSpPr>
        <p:spPr>
          <a:xfrm>
            <a:off x="304800" y="762000"/>
            <a:ext cx="8458200" cy="1295400"/>
          </a:xfrm>
          <a:prstGeom prst="rect">
            <a:avLst/>
          </a:prstGeom>
        </p:spPr>
        <p:txBody>
          <a:bodyPr vert="horz" lIns="0" rIns="0" bIns="0" anchor="b">
            <a:normAutofit fontScale="85000" lnSpcReduction="20000"/>
          </a:bodyPr>
          <a:lstStyle/>
          <a:p>
            <a:pPr lvl="0" algn="ctr">
              <a:spcBef>
                <a:spcPct val="0"/>
              </a:spcBef>
            </a:pPr>
            <a:r>
              <a:rPr lang="en-US" sz="6400" u="sng" dirty="0" smtClean="0">
                <a:solidFill>
                  <a:schemeClr val="tx2"/>
                </a:solidFill>
                <a:latin typeface="+mj-lt"/>
                <a:ea typeface="+mj-ea"/>
                <a:cs typeface="+mj-cs"/>
              </a:rPr>
              <a:t>Maximum Shear strain </a:t>
            </a:r>
            <a:r>
              <a:rPr lang="en-US" sz="6400" u="sng" dirty="0">
                <a:solidFill>
                  <a:schemeClr val="tx2"/>
                </a:solidFill>
                <a:latin typeface="+mj-lt"/>
                <a:ea typeface="+mj-ea"/>
                <a:cs typeface="+mj-cs"/>
              </a:rPr>
              <a:t>theory </a:t>
            </a:r>
            <a:r>
              <a:rPr kumimoji="0" lang="en-US" sz="5400" b="0" i="0" u="none" strike="noStrike" kern="1200" cap="none" spc="0" normalizeH="0" baseline="0" noProof="0" dirty="0" smtClean="0">
                <a:ln>
                  <a:noFill/>
                </a:ln>
                <a:solidFill>
                  <a:schemeClr val="tx2"/>
                </a:solidFill>
                <a:effectLst/>
                <a:uLnTx/>
                <a:uFillTx/>
                <a:latin typeface="+mj-lt"/>
                <a:ea typeface="+mj-ea"/>
                <a:cs typeface="+mj-cs"/>
              </a:rPr>
              <a:t/>
            </a:r>
            <a:br>
              <a:rPr kumimoji="0" lang="en-US" sz="5400" b="0" i="0" u="none" strike="noStrike" kern="1200" cap="none" spc="0" normalizeH="0" baseline="0" noProof="0" dirty="0" smtClean="0">
                <a:ln>
                  <a:noFill/>
                </a:ln>
                <a:solidFill>
                  <a:schemeClr val="tx2"/>
                </a:solidFill>
                <a:effectLst/>
                <a:uLnTx/>
                <a:uFillTx/>
                <a:latin typeface="+mj-lt"/>
                <a:ea typeface="+mj-ea"/>
                <a:cs typeface="+mj-cs"/>
              </a:rPr>
            </a:b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04800" y="762000"/>
            <a:ext cx="8458200" cy="1295400"/>
          </a:xfrm>
          <a:prstGeom prst="rect">
            <a:avLst/>
          </a:prstGeom>
        </p:spPr>
        <p:txBody>
          <a:bodyPr vert="horz" lIns="0" rIns="0" bIns="0" anchor="b">
            <a:normAutofit fontScale="85000" lnSpcReduction="20000"/>
          </a:bodyPr>
          <a:lstStyle/>
          <a:p>
            <a:pPr lvl="0" algn="ctr">
              <a:spcBef>
                <a:spcPct val="0"/>
              </a:spcBef>
            </a:pPr>
            <a:r>
              <a:rPr lang="en-US" sz="6400" u="sng" dirty="0" smtClean="0">
                <a:solidFill>
                  <a:schemeClr val="tx2"/>
                </a:solidFill>
                <a:latin typeface="+mj-lt"/>
                <a:ea typeface="+mj-ea"/>
                <a:cs typeface="+mj-cs"/>
              </a:rPr>
              <a:t>Maximum Shear strain </a:t>
            </a:r>
            <a:r>
              <a:rPr lang="en-US" sz="6400" u="sng" dirty="0">
                <a:solidFill>
                  <a:schemeClr val="tx2"/>
                </a:solidFill>
                <a:latin typeface="+mj-lt"/>
                <a:ea typeface="+mj-ea"/>
                <a:cs typeface="+mj-cs"/>
              </a:rPr>
              <a:t>theory </a:t>
            </a:r>
            <a:r>
              <a:rPr kumimoji="0" lang="en-US" sz="5400" b="0" i="0" u="none" strike="noStrike" kern="1200" cap="none" spc="0" normalizeH="0" baseline="0" noProof="0" dirty="0" smtClean="0">
                <a:ln>
                  <a:noFill/>
                </a:ln>
                <a:solidFill>
                  <a:schemeClr val="tx2"/>
                </a:solidFill>
                <a:effectLst/>
                <a:uLnTx/>
                <a:uFillTx/>
                <a:latin typeface="+mj-lt"/>
                <a:ea typeface="+mj-ea"/>
                <a:cs typeface="+mj-cs"/>
              </a:rPr>
              <a:t/>
            </a:r>
            <a:br>
              <a:rPr kumimoji="0" lang="en-US" sz="5400" b="0" i="0" u="none" strike="noStrike" kern="1200" cap="none" spc="0" normalizeH="0" baseline="0" noProof="0" dirty="0" smtClean="0">
                <a:ln>
                  <a:noFill/>
                </a:ln>
                <a:solidFill>
                  <a:schemeClr val="tx2"/>
                </a:solidFill>
                <a:effectLst/>
                <a:uLnTx/>
                <a:uFillTx/>
                <a:latin typeface="+mj-lt"/>
                <a:ea typeface="+mj-ea"/>
                <a:cs typeface="+mj-cs"/>
              </a:rPr>
            </a:b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sp>
        <p:nvSpPr>
          <p:cNvPr id="4" name="Content Placeholder 3"/>
          <p:cNvSpPr>
            <a:spLocks noGrp="1"/>
          </p:cNvSpPr>
          <p:nvPr>
            <p:ph idx="1"/>
          </p:nvPr>
        </p:nvSpPr>
        <p:spPr/>
        <p:txBody>
          <a:bodyPr/>
          <a:lstStyle/>
          <a:p>
            <a:endParaRPr lang="en-US"/>
          </a:p>
        </p:txBody>
      </p:sp>
      <p:pic>
        <p:nvPicPr>
          <p:cNvPr id="9218" name="Picture 2" descr="C:\Users\vinsu\Downloads\WhatsApp Image 2018-06-05 at 10.53.38 PM (1).jpeg"/>
          <p:cNvPicPr>
            <a:picLocks noChangeAspect="1" noChangeArrowheads="1"/>
          </p:cNvPicPr>
          <p:nvPr/>
        </p:nvPicPr>
        <p:blipFill>
          <a:blip r:embed="rId2" cstate="print"/>
          <a:srcRect/>
          <a:stretch>
            <a:fillRect/>
          </a:stretch>
        </p:blipFill>
        <p:spPr bwMode="auto">
          <a:xfrm>
            <a:off x="152400" y="1871662"/>
            <a:ext cx="8839200" cy="4071938"/>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5029200"/>
          </a:xfrm>
        </p:spPr>
        <p:txBody>
          <a:bodyPr>
            <a:normAutofit fontScale="92500"/>
          </a:bodyPr>
          <a:lstStyle/>
          <a:p>
            <a:pPr algn="just">
              <a:buNone/>
            </a:pPr>
            <a:r>
              <a:rPr lang="en-US" dirty="0" smtClean="0">
                <a:latin typeface="Arial" pitchFamily="34" charset="0"/>
                <a:cs typeface="Arial" pitchFamily="34" charset="0"/>
              </a:rPr>
              <a:t>	</a:t>
            </a:r>
          </a:p>
          <a:p>
            <a:pPr algn="just">
              <a:buNone/>
            </a:pPr>
            <a:r>
              <a:rPr lang="en-US" dirty="0" smtClean="0"/>
              <a:t>	 According to this theory failure of a material occurs when the total stain energy in the material reaches the total stain energy of the material at the elastic limit in simple tension </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1/2E {σ1 </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σ2 </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σ3 </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- 2 µ[ (σ1 σ2 ) ( σ2 σ3 ) (σ3 σ1 ) ]} ≥</a:t>
            </a: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σet</a:t>
            </a:r>
            <a:r>
              <a:rPr lang="en-US" dirty="0" smtClean="0">
                <a:latin typeface="Times New Roman" pitchFamily="18" charset="0"/>
                <a:cs typeface="Times New Roman" pitchFamily="18" charset="0"/>
              </a:rPr>
              <a:t> </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2E</a:t>
            </a:r>
          </a:p>
          <a:p>
            <a:pPr>
              <a:buNone/>
            </a:pPr>
            <a:r>
              <a:rPr lang="en-US" dirty="0" smtClean="0">
                <a:latin typeface="Times New Roman" pitchFamily="18" charset="0"/>
                <a:cs typeface="Times New Roman" pitchFamily="18" charset="0"/>
              </a:rPr>
              <a:t>	{σ1 </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σ2</a:t>
            </a:r>
            <a:r>
              <a:rPr lang="en-US" baseline="30000" dirty="0" smtClean="0">
                <a:latin typeface="Times New Roman" pitchFamily="18" charset="0"/>
                <a:cs typeface="Times New Roman" pitchFamily="18" charset="0"/>
              </a:rPr>
              <a:t> 2</a:t>
            </a:r>
            <a:r>
              <a:rPr lang="en-US" dirty="0" smtClean="0">
                <a:latin typeface="Times New Roman" pitchFamily="18" charset="0"/>
                <a:cs typeface="Times New Roman" pitchFamily="18" charset="0"/>
              </a:rPr>
              <a:t> + σ3</a:t>
            </a:r>
            <a:r>
              <a:rPr lang="en-US" baseline="30000" dirty="0" smtClean="0">
                <a:latin typeface="Times New Roman" pitchFamily="18" charset="0"/>
                <a:cs typeface="Times New Roman" pitchFamily="18" charset="0"/>
              </a:rPr>
              <a:t> 2</a:t>
            </a:r>
            <a:r>
              <a:rPr lang="en-US" dirty="0" smtClean="0">
                <a:latin typeface="Times New Roman" pitchFamily="18" charset="0"/>
                <a:cs typeface="Times New Roman" pitchFamily="18" charset="0"/>
              </a:rPr>
              <a:t> - 2 µ[ (σ1 σ2 ) ( σ2 σ3 ) (σ3 σ1 ) ]} ≥ σet</a:t>
            </a:r>
            <a:r>
              <a:rPr lang="en-US" baseline="30000" dirty="0" smtClean="0">
                <a:latin typeface="Times New Roman" pitchFamily="18" charset="0"/>
                <a:cs typeface="Times New Roman" pitchFamily="18" charset="0"/>
              </a:rPr>
              <a:t>2</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For two dimensional </a:t>
            </a:r>
          </a:p>
          <a:p>
            <a:pPr>
              <a:buNone/>
            </a:pPr>
            <a:r>
              <a:rPr lang="en-US" dirty="0" smtClean="0">
                <a:latin typeface="Times New Roman" pitchFamily="18" charset="0"/>
                <a:cs typeface="Times New Roman" pitchFamily="18" charset="0"/>
              </a:rPr>
              <a:t>	σ2 =0 </a:t>
            </a:r>
          </a:p>
          <a:p>
            <a:pPr>
              <a:buNone/>
            </a:pPr>
            <a:r>
              <a:rPr lang="en-US" dirty="0" smtClean="0">
                <a:latin typeface="Times New Roman" pitchFamily="18" charset="0"/>
                <a:cs typeface="Times New Roman" pitchFamily="18" charset="0"/>
              </a:rPr>
              <a:t>	{σ1</a:t>
            </a:r>
            <a:r>
              <a:rPr lang="en-US" baseline="30000" dirty="0" smtClean="0">
                <a:latin typeface="Times New Roman" pitchFamily="18" charset="0"/>
                <a:cs typeface="Times New Roman" pitchFamily="18" charset="0"/>
              </a:rPr>
              <a:t> 2</a:t>
            </a:r>
            <a:r>
              <a:rPr lang="en-US" dirty="0" smtClean="0">
                <a:latin typeface="Times New Roman" pitchFamily="18" charset="0"/>
                <a:cs typeface="Times New Roman" pitchFamily="18" charset="0"/>
              </a:rPr>
              <a:t> + σ3</a:t>
            </a:r>
            <a:r>
              <a:rPr lang="en-US" baseline="30000" dirty="0" smtClean="0">
                <a:latin typeface="Times New Roman" pitchFamily="18" charset="0"/>
                <a:cs typeface="Times New Roman" pitchFamily="18" charset="0"/>
              </a:rPr>
              <a:t> 2</a:t>
            </a:r>
            <a:r>
              <a:rPr lang="en-US" dirty="0" smtClean="0">
                <a:latin typeface="Times New Roman" pitchFamily="18" charset="0"/>
                <a:cs typeface="Times New Roman" pitchFamily="18" charset="0"/>
              </a:rPr>
              <a:t> - 2 µ[ (σ3 σ1 ) ]} ≥ </a:t>
            </a:r>
            <a:r>
              <a:rPr lang="en-US" dirty="0" err="1" smtClean="0">
                <a:latin typeface="Times New Roman" pitchFamily="18" charset="0"/>
                <a:cs typeface="Times New Roman" pitchFamily="18" charset="0"/>
              </a:rPr>
              <a:t>σet</a:t>
            </a:r>
            <a:r>
              <a:rPr lang="en-US" baseline="30000" dirty="0" smtClean="0">
                <a:latin typeface="Times New Roman" pitchFamily="18" charset="0"/>
                <a:cs typeface="Times New Roman" pitchFamily="18" charset="0"/>
              </a:rPr>
              <a:t> 2</a:t>
            </a:r>
            <a:endParaRPr lang="en-US" dirty="0" smtClean="0">
              <a:latin typeface="Times New Roman" pitchFamily="18" charset="0"/>
              <a:cs typeface="Times New Roman" pitchFamily="18" charset="0"/>
            </a:endParaRPr>
          </a:p>
          <a:p>
            <a:pPr algn="just">
              <a:buNone/>
            </a:pPr>
            <a:endParaRPr lang="en-US" dirty="0"/>
          </a:p>
        </p:txBody>
      </p:sp>
      <p:sp>
        <p:nvSpPr>
          <p:cNvPr id="5" name="Title 1"/>
          <p:cNvSpPr txBox="1">
            <a:spLocks/>
          </p:cNvSpPr>
          <p:nvPr/>
        </p:nvSpPr>
        <p:spPr>
          <a:xfrm>
            <a:off x="304800" y="762000"/>
            <a:ext cx="8458200" cy="1295400"/>
          </a:xfrm>
          <a:prstGeom prst="rect">
            <a:avLst/>
          </a:prstGeom>
        </p:spPr>
        <p:txBody>
          <a:bodyPr vert="horz" lIns="0" rIns="0" bIns="0" anchor="b">
            <a:normAutofit fontScale="77500" lnSpcReduction="20000"/>
          </a:bodyPr>
          <a:lstStyle/>
          <a:p>
            <a:pPr lvl="0" algn="ctr">
              <a:spcBef>
                <a:spcPct val="0"/>
              </a:spcBef>
            </a:pPr>
            <a:r>
              <a:rPr lang="en-US" sz="6400" u="sng" dirty="0" smtClean="0">
                <a:solidFill>
                  <a:schemeClr val="tx2"/>
                </a:solidFill>
                <a:latin typeface="+mj-lt"/>
                <a:ea typeface="+mj-ea"/>
                <a:cs typeface="+mj-cs"/>
              </a:rPr>
              <a:t>Maximum strain Energy theory </a:t>
            </a:r>
            <a:r>
              <a:rPr kumimoji="0" lang="en-US" sz="5400" b="0" i="0" u="none" strike="noStrike" kern="1200" cap="none" spc="0" normalizeH="0" baseline="0" noProof="0" dirty="0" smtClean="0">
                <a:ln>
                  <a:noFill/>
                </a:ln>
                <a:solidFill>
                  <a:schemeClr val="tx2"/>
                </a:solidFill>
                <a:effectLst/>
                <a:uLnTx/>
                <a:uFillTx/>
                <a:latin typeface="+mj-lt"/>
                <a:ea typeface="+mj-ea"/>
                <a:cs typeface="+mj-cs"/>
              </a:rPr>
              <a:t/>
            </a:r>
            <a:br>
              <a:rPr kumimoji="0" lang="en-US" sz="5400" b="0" i="0" u="none" strike="noStrike" kern="1200" cap="none" spc="0" normalizeH="0" baseline="0" noProof="0" dirty="0" smtClean="0">
                <a:ln>
                  <a:noFill/>
                </a:ln>
                <a:solidFill>
                  <a:schemeClr val="tx2"/>
                </a:solidFill>
                <a:effectLst/>
                <a:uLnTx/>
                <a:uFillTx/>
                <a:latin typeface="+mj-lt"/>
                <a:ea typeface="+mj-ea"/>
                <a:cs typeface="+mj-cs"/>
              </a:rPr>
            </a:b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04800" y="762000"/>
            <a:ext cx="8458200" cy="1295400"/>
          </a:xfrm>
          <a:prstGeom prst="rect">
            <a:avLst/>
          </a:prstGeom>
        </p:spPr>
        <p:txBody>
          <a:bodyPr vert="horz" lIns="0" rIns="0" bIns="0" anchor="b">
            <a:normAutofit fontScale="77500" lnSpcReduction="20000"/>
          </a:bodyPr>
          <a:lstStyle/>
          <a:p>
            <a:pPr lvl="0" algn="ctr">
              <a:spcBef>
                <a:spcPct val="0"/>
              </a:spcBef>
            </a:pPr>
            <a:r>
              <a:rPr lang="en-US" sz="6400" u="sng" dirty="0" smtClean="0">
                <a:solidFill>
                  <a:schemeClr val="tx2"/>
                </a:solidFill>
                <a:latin typeface="+mj-lt"/>
                <a:ea typeface="+mj-ea"/>
                <a:cs typeface="+mj-cs"/>
              </a:rPr>
              <a:t>Maximum strain Energy theory </a:t>
            </a:r>
            <a:r>
              <a:rPr kumimoji="0" lang="en-US" sz="5400" b="0" i="0" u="none" strike="noStrike" kern="1200" cap="none" spc="0" normalizeH="0" baseline="0" noProof="0" dirty="0" smtClean="0">
                <a:ln>
                  <a:noFill/>
                </a:ln>
                <a:solidFill>
                  <a:schemeClr val="tx2"/>
                </a:solidFill>
                <a:effectLst/>
                <a:uLnTx/>
                <a:uFillTx/>
                <a:latin typeface="+mj-lt"/>
                <a:ea typeface="+mj-ea"/>
                <a:cs typeface="+mj-cs"/>
              </a:rPr>
              <a:t/>
            </a:r>
            <a:br>
              <a:rPr kumimoji="0" lang="en-US" sz="5400" b="0" i="0" u="none" strike="noStrike" kern="1200" cap="none" spc="0" normalizeH="0" baseline="0" noProof="0" dirty="0" smtClean="0">
                <a:ln>
                  <a:noFill/>
                </a:ln>
                <a:solidFill>
                  <a:schemeClr val="tx2"/>
                </a:solidFill>
                <a:effectLst/>
                <a:uLnTx/>
                <a:uFillTx/>
                <a:latin typeface="+mj-lt"/>
                <a:ea typeface="+mj-ea"/>
                <a:cs typeface="+mj-cs"/>
              </a:rPr>
            </a:b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sp>
        <p:nvSpPr>
          <p:cNvPr id="4" name="Content Placeholder 3"/>
          <p:cNvSpPr>
            <a:spLocks noGrp="1"/>
          </p:cNvSpPr>
          <p:nvPr>
            <p:ph idx="1"/>
          </p:nvPr>
        </p:nvSpPr>
        <p:spPr/>
        <p:txBody>
          <a:bodyPr/>
          <a:lstStyle/>
          <a:p>
            <a:endParaRPr lang="en-US"/>
          </a:p>
        </p:txBody>
      </p:sp>
      <p:pic>
        <p:nvPicPr>
          <p:cNvPr id="10242" name="Picture 2" descr="C:\Users\vinsu\Downloads\WhatsApp Image 2018-06-05 at 10.53.38 PM (2).jpeg"/>
          <p:cNvPicPr>
            <a:picLocks noChangeAspect="1" noChangeArrowheads="1"/>
          </p:cNvPicPr>
          <p:nvPr/>
        </p:nvPicPr>
        <p:blipFill>
          <a:blip r:embed="rId2" cstate="print"/>
          <a:srcRect/>
          <a:stretch>
            <a:fillRect/>
          </a:stretch>
        </p:blipFill>
        <p:spPr bwMode="auto">
          <a:xfrm>
            <a:off x="0" y="1775222"/>
            <a:ext cx="9144000" cy="4701778"/>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04800" y="762000"/>
            <a:ext cx="8458200" cy="1295400"/>
          </a:xfrm>
          <a:prstGeom prst="rect">
            <a:avLst/>
          </a:prstGeom>
        </p:spPr>
        <p:txBody>
          <a:bodyPr vert="horz" lIns="0" rIns="0" bIns="0" anchor="b">
            <a:normAutofit fontScale="85000" lnSpcReduction="20000"/>
          </a:bodyPr>
          <a:lstStyle/>
          <a:p>
            <a:pPr lvl="0">
              <a:spcBef>
                <a:spcPct val="0"/>
              </a:spcBef>
            </a:pPr>
            <a:r>
              <a:rPr lang="en-US" sz="6400" u="sng" dirty="0" smtClean="0">
                <a:solidFill>
                  <a:schemeClr val="tx2"/>
                </a:solidFill>
                <a:latin typeface="+mj-lt"/>
                <a:ea typeface="+mj-ea"/>
                <a:cs typeface="+mj-cs"/>
              </a:rPr>
              <a:t>References</a:t>
            </a:r>
            <a:r>
              <a:rPr kumimoji="0" lang="en-US" sz="5400" b="0" i="0" u="none" strike="noStrike" kern="1200" cap="none" spc="0" normalizeH="0" baseline="0" noProof="0" dirty="0" smtClean="0">
                <a:ln>
                  <a:noFill/>
                </a:ln>
                <a:solidFill>
                  <a:schemeClr val="tx2"/>
                </a:solidFill>
                <a:effectLst/>
                <a:uLnTx/>
                <a:uFillTx/>
                <a:latin typeface="+mj-lt"/>
                <a:ea typeface="+mj-ea"/>
                <a:cs typeface="+mj-cs"/>
              </a:rPr>
              <a:t/>
            </a:r>
            <a:br>
              <a:rPr kumimoji="0" lang="en-US" sz="5400" b="0" i="0" u="none" strike="noStrike" kern="1200" cap="none" spc="0" normalizeH="0" baseline="0" noProof="0" dirty="0" smtClean="0">
                <a:ln>
                  <a:noFill/>
                </a:ln>
                <a:solidFill>
                  <a:schemeClr val="tx2"/>
                </a:solidFill>
                <a:effectLst/>
                <a:uLnTx/>
                <a:uFillTx/>
                <a:latin typeface="+mj-lt"/>
                <a:ea typeface="+mj-ea"/>
                <a:cs typeface="+mj-cs"/>
              </a:rPr>
            </a:b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sp>
        <p:nvSpPr>
          <p:cNvPr id="4" name="Content Placeholder 3"/>
          <p:cNvSpPr>
            <a:spLocks noGrp="1"/>
          </p:cNvSpPr>
          <p:nvPr>
            <p:ph idx="1"/>
          </p:nvPr>
        </p:nvSpPr>
        <p:spPr/>
        <p:txBody>
          <a:bodyPr/>
          <a:lstStyle/>
          <a:p>
            <a:r>
              <a:rPr lang="en-US" dirty="0" smtClean="0"/>
              <a:t>Strength of Materials by  R. K. </a:t>
            </a:r>
            <a:r>
              <a:rPr lang="en-US" dirty="0" err="1" smtClean="0"/>
              <a:t>Rajput</a:t>
            </a:r>
            <a:endParaRPr lang="en-US" dirty="0" smtClean="0"/>
          </a:p>
          <a:p>
            <a:r>
              <a:rPr lang="en-US" dirty="0" smtClean="0"/>
              <a:t>Strength of Materials L. Singer </a:t>
            </a:r>
          </a:p>
          <a:p>
            <a:r>
              <a:rPr lang="en-US" dirty="0" smtClean="0"/>
              <a:t>Advanced Strength of Materials by </a:t>
            </a:r>
            <a:r>
              <a:rPr lang="en-US" dirty="0" err="1" smtClean="0"/>
              <a:t>Alok</a:t>
            </a:r>
            <a:r>
              <a:rPr lang="en-US" dirty="0" smtClean="0"/>
              <a:t> Gupta</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9974060">
            <a:off x="2083138" y="2615186"/>
            <a:ext cx="5739818" cy="1161288"/>
          </a:xfrm>
        </p:spPr>
        <p:txBody>
          <a:bodyPr>
            <a:noAutofit/>
          </a:bodyPr>
          <a:lstStyle/>
          <a:p>
            <a:r>
              <a:rPr lang="en-US" sz="8000" dirty="0" smtClean="0"/>
              <a:t>Thank You</a:t>
            </a:r>
            <a:endParaRPr lang="en-US" sz="8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648200"/>
          </a:xfrm>
        </p:spPr>
        <p:txBody>
          <a:bodyPr>
            <a:normAutofit/>
          </a:bodyPr>
          <a:lstStyle/>
          <a:p>
            <a:pPr algn="just">
              <a:buFont typeface="Wingdings" pitchFamily="2" charset="2"/>
              <a:buChar char="Ø"/>
            </a:pPr>
            <a:r>
              <a:rPr lang="en-US" dirty="0" smtClean="0">
                <a:latin typeface="Arial" pitchFamily="34" charset="0"/>
                <a:cs typeface="Arial" pitchFamily="34" charset="0"/>
              </a:rPr>
              <a:t>When an engineer is select a material for the design purpose, it becomes important to calculate the state of stress that defines the material's failure. So finding the state of stress it is necessary to find the acceptable limit of material. </a:t>
            </a:r>
          </a:p>
          <a:p>
            <a:pPr algn="just">
              <a:buFont typeface="Wingdings" pitchFamily="2" charset="2"/>
              <a:buChar char="Ø"/>
            </a:pPr>
            <a:r>
              <a:rPr lang="en-US" dirty="0" smtClean="0">
                <a:latin typeface="Arial" pitchFamily="34" charset="0"/>
                <a:cs typeface="Arial" pitchFamily="34" charset="0"/>
              </a:rPr>
              <a:t>To prevent  the material breakdown there are various theories of failure. </a:t>
            </a:r>
          </a:p>
          <a:p>
            <a:pPr algn="just">
              <a:buFont typeface="Wingdings" pitchFamily="2" charset="2"/>
              <a:buChar char="Ø"/>
            </a:pPr>
            <a:r>
              <a:rPr lang="en-US" dirty="0" smtClean="0">
                <a:latin typeface="Arial" pitchFamily="34" charset="0"/>
                <a:cs typeface="Arial" pitchFamily="34" charset="0"/>
              </a:rPr>
              <a:t>If the material is ductile, failure is usually specified by the initiation of yielding, whereas if the material is brittle it is specified by fracture. 	</a:t>
            </a:r>
          </a:p>
          <a:p>
            <a:pPr>
              <a:buNone/>
            </a:pPr>
            <a:endParaRPr lang="en-US" dirty="0"/>
          </a:p>
        </p:txBody>
      </p:sp>
      <p:sp>
        <p:nvSpPr>
          <p:cNvPr id="5" name="Title 1"/>
          <p:cNvSpPr txBox="1">
            <a:spLocks/>
          </p:cNvSpPr>
          <p:nvPr/>
        </p:nvSpPr>
        <p:spPr>
          <a:xfrm>
            <a:off x="457200" y="762000"/>
            <a:ext cx="7851648" cy="1295400"/>
          </a:xfrm>
          <a:prstGeom prst="rect">
            <a:avLst/>
          </a:prstGeom>
        </p:spPr>
        <p:txBody>
          <a:bodyPr vert="horz" lIns="0" rIns="0" bIns="0" anchor="b">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5800" b="0" i="0" u="sng" strike="noStrike" kern="1200" cap="none" spc="0" normalizeH="0" baseline="0" noProof="0" dirty="0" smtClean="0">
                <a:ln>
                  <a:noFill/>
                </a:ln>
                <a:solidFill>
                  <a:schemeClr val="tx2"/>
                </a:solidFill>
                <a:effectLst/>
                <a:uLnTx/>
                <a:uFillTx/>
                <a:latin typeface="+mj-lt"/>
                <a:ea typeface="+mj-ea"/>
                <a:cs typeface="+mj-cs"/>
              </a:rPr>
              <a:t>Theories of Failure</a:t>
            </a:r>
            <a:r>
              <a:rPr kumimoji="0" lang="en-US" sz="5400" b="0" i="0" u="none" strike="noStrike" kern="1200" cap="none" spc="0" normalizeH="0" baseline="0" noProof="0" dirty="0" smtClean="0">
                <a:ln>
                  <a:noFill/>
                </a:ln>
                <a:solidFill>
                  <a:schemeClr val="tx2"/>
                </a:solidFill>
                <a:effectLst/>
                <a:uLnTx/>
                <a:uFillTx/>
                <a:latin typeface="+mj-lt"/>
                <a:ea typeface="+mj-ea"/>
                <a:cs typeface="+mj-cs"/>
              </a:rPr>
              <a:t/>
            </a:r>
            <a:br>
              <a:rPr kumimoji="0" lang="en-US" sz="5400" b="0" i="0" u="none" strike="noStrike" kern="1200" cap="none" spc="0" normalizeH="0" baseline="0" noProof="0" dirty="0" smtClean="0">
                <a:ln>
                  <a:noFill/>
                </a:ln>
                <a:solidFill>
                  <a:schemeClr val="tx2"/>
                </a:solidFill>
                <a:effectLst/>
                <a:uLnTx/>
                <a:uFillTx/>
                <a:latin typeface="+mj-lt"/>
                <a:ea typeface="+mj-ea"/>
                <a:cs typeface="+mj-cs"/>
              </a:rPr>
            </a:b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495800"/>
          </a:xfrm>
        </p:spPr>
        <p:txBody>
          <a:bodyPr>
            <a:normAutofit lnSpcReduction="10000"/>
          </a:bodyPr>
          <a:lstStyle/>
          <a:p>
            <a:pPr marL="371475" indent="-371475" algn="just">
              <a:lnSpc>
                <a:spcPct val="150000"/>
              </a:lnSpc>
              <a:buFont typeface="Wingdings" pitchFamily="2" charset="2"/>
              <a:buChar char="Ø"/>
            </a:pPr>
            <a:r>
              <a:rPr lang="en-US" dirty="0" smtClean="0">
                <a:latin typeface="Arial" pitchFamily="34" charset="0"/>
                <a:cs typeface="Arial" pitchFamily="34" charset="0"/>
              </a:rPr>
              <a:t>Maximum shear stress theory .</a:t>
            </a:r>
          </a:p>
          <a:p>
            <a:pPr marL="371475" indent="-371475" algn="just">
              <a:lnSpc>
                <a:spcPct val="150000"/>
              </a:lnSpc>
              <a:buFont typeface="Wingdings" pitchFamily="2" charset="2"/>
              <a:buChar char="Ø"/>
            </a:pPr>
            <a:r>
              <a:rPr lang="en-US" dirty="0" smtClean="0">
                <a:latin typeface="Arial" pitchFamily="34" charset="0"/>
                <a:cs typeface="Arial" pitchFamily="34" charset="0"/>
              </a:rPr>
              <a:t>Maximum principal stress theory.</a:t>
            </a:r>
          </a:p>
          <a:p>
            <a:pPr marL="371475" indent="-371475" algn="just">
              <a:lnSpc>
                <a:spcPct val="150000"/>
              </a:lnSpc>
              <a:buFont typeface="Wingdings" pitchFamily="2" charset="2"/>
              <a:buChar char="Ø"/>
            </a:pPr>
            <a:r>
              <a:rPr lang="en-US" dirty="0" smtClean="0">
                <a:latin typeface="Arial" pitchFamily="34" charset="0"/>
                <a:cs typeface="Arial" pitchFamily="34" charset="0"/>
              </a:rPr>
              <a:t>Maximum normal strain theory.</a:t>
            </a:r>
          </a:p>
          <a:p>
            <a:pPr marL="371475" indent="-371475" algn="just">
              <a:lnSpc>
                <a:spcPct val="150000"/>
              </a:lnSpc>
              <a:buFont typeface="Wingdings" pitchFamily="2" charset="2"/>
              <a:buChar char="Ø"/>
            </a:pPr>
            <a:r>
              <a:rPr lang="en-US" dirty="0" smtClean="0">
                <a:latin typeface="Arial" pitchFamily="34" charset="0"/>
                <a:cs typeface="Arial" pitchFamily="34" charset="0"/>
              </a:rPr>
              <a:t>Maximum shear strain theory.</a:t>
            </a:r>
          </a:p>
          <a:p>
            <a:pPr marL="371475" indent="-371475" algn="just">
              <a:lnSpc>
                <a:spcPct val="150000"/>
              </a:lnSpc>
              <a:buFont typeface="Wingdings" pitchFamily="2" charset="2"/>
              <a:buChar char="Ø"/>
            </a:pPr>
            <a:r>
              <a:rPr lang="en-US" dirty="0" smtClean="0">
                <a:latin typeface="Arial" pitchFamily="34" charset="0"/>
                <a:cs typeface="Arial" pitchFamily="34" charset="0"/>
              </a:rPr>
              <a:t>Maximum strain Energy theory.</a:t>
            </a:r>
          </a:p>
          <a:p>
            <a:pPr marL="371475" indent="-371475" algn="just">
              <a:lnSpc>
                <a:spcPct val="150000"/>
              </a:lnSpc>
              <a:buNone/>
            </a:pPr>
            <a:endParaRPr lang="en-US" dirty="0" smtClean="0">
              <a:latin typeface="Arial" pitchFamily="34" charset="0"/>
              <a:cs typeface="Arial" pitchFamily="34" charset="0"/>
            </a:endParaRPr>
          </a:p>
          <a:p>
            <a:pPr algn="just">
              <a:buNone/>
            </a:pPr>
            <a:r>
              <a:rPr lang="en-US" dirty="0" smtClean="0">
                <a:latin typeface="Arial" pitchFamily="34" charset="0"/>
                <a:cs typeface="Arial" pitchFamily="34" charset="0"/>
              </a:rPr>
              <a:t>	</a:t>
            </a:r>
          </a:p>
          <a:p>
            <a:pPr>
              <a:buNone/>
            </a:pPr>
            <a:endParaRPr lang="en-US" dirty="0"/>
          </a:p>
        </p:txBody>
      </p:sp>
      <p:sp>
        <p:nvSpPr>
          <p:cNvPr id="5" name="Title 1"/>
          <p:cNvSpPr txBox="1">
            <a:spLocks/>
          </p:cNvSpPr>
          <p:nvPr/>
        </p:nvSpPr>
        <p:spPr>
          <a:xfrm>
            <a:off x="457200" y="762000"/>
            <a:ext cx="7851648" cy="1295400"/>
          </a:xfrm>
          <a:prstGeom prst="rect">
            <a:avLst/>
          </a:prstGeom>
        </p:spPr>
        <p:txBody>
          <a:bodyPr vert="horz" lIns="0" rIns="0" bIns="0" anchor="b">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5800" b="0" i="0" u="sng" strike="noStrike" kern="1200" cap="none" spc="0" normalizeH="0" baseline="0" noProof="0" dirty="0" smtClean="0">
                <a:ln>
                  <a:noFill/>
                </a:ln>
                <a:solidFill>
                  <a:schemeClr val="tx2"/>
                </a:solidFill>
                <a:effectLst/>
                <a:uLnTx/>
                <a:uFillTx/>
                <a:latin typeface="+mj-lt"/>
                <a:ea typeface="+mj-ea"/>
                <a:cs typeface="+mj-cs"/>
              </a:rPr>
              <a:t>Types of Theories of Failure</a:t>
            </a:r>
            <a:r>
              <a:rPr kumimoji="0" lang="en-US" sz="5400" b="0" i="0" u="none" strike="noStrike" kern="1200" cap="none" spc="0" normalizeH="0" baseline="0" noProof="0" dirty="0" smtClean="0">
                <a:ln>
                  <a:noFill/>
                </a:ln>
                <a:solidFill>
                  <a:schemeClr val="tx2"/>
                </a:solidFill>
                <a:effectLst/>
                <a:uLnTx/>
                <a:uFillTx/>
                <a:latin typeface="+mj-lt"/>
                <a:ea typeface="+mj-ea"/>
                <a:cs typeface="+mj-cs"/>
              </a:rPr>
              <a:t/>
            </a:r>
            <a:br>
              <a:rPr kumimoji="0" lang="en-US" sz="5400" b="0" i="0" u="none" strike="noStrike" kern="1200" cap="none" spc="0" normalizeH="0" baseline="0" noProof="0" dirty="0" smtClean="0">
                <a:ln>
                  <a:noFill/>
                </a:ln>
                <a:solidFill>
                  <a:schemeClr val="tx2"/>
                </a:solidFill>
                <a:effectLst/>
                <a:uLnTx/>
                <a:uFillTx/>
                <a:latin typeface="+mj-lt"/>
                <a:ea typeface="+mj-ea"/>
                <a:cs typeface="+mj-cs"/>
              </a:rPr>
            </a:b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495800"/>
          </a:xfrm>
        </p:spPr>
        <p:txBody>
          <a:bodyPr>
            <a:normAutofit/>
          </a:bodyPr>
          <a:lstStyle/>
          <a:p>
            <a:pPr algn="just">
              <a:buNone/>
            </a:pPr>
            <a:r>
              <a:rPr lang="en-US" dirty="0" smtClean="0">
                <a:latin typeface="Arial" pitchFamily="34" charset="0"/>
                <a:cs typeface="Arial" pitchFamily="34" charset="0"/>
              </a:rPr>
              <a:t>	</a:t>
            </a:r>
          </a:p>
          <a:p>
            <a:pPr algn="just">
              <a:buNone/>
            </a:pPr>
            <a:r>
              <a:rPr lang="en-US" dirty="0" smtClean="0"/>
              <a:t>	This theory also called as Guest’s or </a:t>
            </a:r>
            <a:r>
              <a:rPr lang="en-US" dirty="0" err="1" smtClean="0"/>
              <a:t>Tresca’s</a:t>
            </a:r>
            <a:r>
              <a:rPr lang="en-US" dirty="0" smtClean="0"/>
              <a:t>  or Coulomb’s theory of failure.</a:t>
            </a:r>
          </a:p>
          <a:p>
            <a:pPr algn="just">
              <a:buNone/>
            </a:pPr>
            <a:r>
              <a:rPr lang="en-US" dirty="0" smtClean="0"/>
              <a:t>		This theory implies that failure will occur when the maximum shear stress (</a:t>
            </a:r>
            <a:r>
              <a:rPr lang="el-GR" dirty="0" smtClean="0"/>
              <a:t>τ</a:t>
            </a:r>
            <a:r>
              <a:rPr lang="en-US" baseline="-25000" dirty="0" smtClean="0"/>
              <a:t>max </a:t>
            </a:r>
            <a:r>
              <a:rPr lang="en-US" dirty="0" smtClean="0"/>
              <a:t>) in the complex system reaches the value of maximum shear stress in simple tension at the elastic limit. i.e.</a:t>
            </a:r>
            <a:endParaRPr lang="en-US" dirty="0"/>
          </a:p>
        </p:txBody>
      </p:sp>
      <p:sp>
        <p:nvSpPr>
          <p:cNvPr id="5" name="Title 1"/>
          <p:cNvSpPr txBox="1">
            <a:spLocks/>
          </p:cNvSpPr>
          <p:nvPr/>
        </p:nvSpPr>
        <p:spPr>
          <a:xfrm>
            <a:off x="304800" y="762000"/>
            <a:ext cx="8458200" cy="1295400"/>
          </a:xfrm>
          <a:prstGeom prst="rect">
            <a:avLst/>
          </a:prstGeom>
        </p:spPr>
        <p:txBody>
          <a:bodyPr vert="horz" lIns="0" rIns="0" bIns="0" anchor="b">
            <a:normAutofit fontScale="85000" lnSpcReduction="20000"/>
          </a:bodyPr>
          <a:lstStyle/>
          <a:p>
            <a:pPr lvl="0" algn="ctr">
              <a:spcBef>
                <a:spcPct val="0"/>
              </a:spcBef>
            </a:pPr>
            <a:r>
              <a:rPr lang="en-US" sz="6400" u="sng" dirty="0" smtClean="0">
                <a:solidFill>
                  <a:schemeClr val="tx2"/>
                </a:solidFill>
                <a:latin typeface="+mj-lt"/>
                <a:ea typeface="+mj-ea"/>
                <a:cs typeface="+mj-cs"/>
              </a:rPr>
              <a:t>Maximum </a:t>
            </a:r>
            <a:r>
              <a:rPr lang="en-US" sz="6400" u="sng" dirty="0">
                <a:solidFill>
                  <a:schemeClr val="tx2"/>
                </a:solidFill>
                <a:latin typeface="+mj-lt"/>
                <a:ea typeface="+mj-ea"/>
                <a:cs typeface="+mj-cs"/>
              </a:rPr>
              <a:t>shear stress theory </a:t>
            </a:r>
            <a:r>
              <a:rPr kumimoji="0" lang="en-US" sz="5400" b="0" i="0" u="none" strike="noStrike" kern="1200" cap="none" spc="0" normalizeH="0" baseline="0" noProof="0" dirty="0" smtClean="0">
                <a:ln>
                  <a:noFill/>
                </a:ln>
                <a:solidFill>
                  <a:schemeClr val="tx2"/>
                </a:solidFill>
                <a:effectLst/>
                <a:uLnTx/>
                <a:uFillTx/>
                <a:latin typeface="+mj-lt"/>
                <a:ea typeface="+mj-ea"/>
                <a:cs typeface="+mj-cs"/>
              </a:rPr>
              <a:t/>
            </a:r>
            <a:br>
              <a:rPr kumimoji="0" lang="en-US" sz="5400" b="0" i="0" u="none" strike="noStrike" kern="1200" cap="none" spc="0" normalizeH="0" baseline="0" noProof="0" dirty="0" smtClean="0">
                <a:ln>
                  <a:noFill/>
                </a:ln>
                <a:solidFill>
                  <a:schemeClr val="tx2"/>
                </a:solidFill>
                <a:effectLst/>
                <a:uLnTx/>
                <a:uFillTx/>
                <a:latin typeface="+mj-lt"/>
                <a:ea typeface="+mj-ea"/>
                <a:cs typeface="+mj-cs"/>
              </a:rPr>
            </a:b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graphicFrame>
        <p:nvGraphicFramePr>
          <p:cNvPr id="1026" name="Object 4"/>
          <p:cNvGraphicFramePr>
            <a:graphicFrameLocks noChangeAspect="1"/>
          </p:cNvGraphicFramePr>
          <p:nvPr/>
        </p:nvGraphicFramePr>
        <p:xfrm>
          <a:off x="2584450" y="4757738"/>
          <a:ext cx="3660775" cy="1828800"/>
        </p:xfrm>
        <a:graphic>
          <a:graphicData uri="http://schemas.openxmlformats.org/presentationml/2006/ole">
            <mc:AlternateContent xmlns:mc="http://schemas.openxmlformats.org/markup-compatibility/2006">
              <mc:Choice xmlns:v="urn:schemas-microsoft-com:vml" Requires="v">
                <p:oleObj spid="_x0000_s1027" name="Equation" r:id="rId3" imgW="1269720" imgH="634680" progId="Equation.3">
                  <p:embed/>
                </p:oleObj>
              </mc:Choice>
              <mc:Fallback>
                <p:oleObj name="Equation" r:id="rId3" imgW="1269720" imgH="63468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84450" y="4757738"/>
                        <a:ext cx="3660775" cy="182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495800"/>
          </a:xfrm>
        </p:spPr>
        <p:txBody>
          <a:bodyPr>
            <a:normAutofit/>
          </a:bodyPr>
          <a:lstStyle/>
          <a:p>
            <a:pPr algn="just">
              <a:buNone/>
            </a:pPr>
            <a:r>
              <a:rPr lang="en-US" dirty="0" smtClean="0">
                <a:latin typeface="Arial" pitchFamily="34" charset="0"/>
                <a:cs typeface="Arial" pitchFamily="34" charset="0"/>
              </a:rPr>
              <a:t>	</a:t>
            </a:r>
          </a:p>
          <a:p>
            <a:pPr algn="just">
              <a:buNone/>
            </a:pPr>
            <a:r>
              <a:rPr lang="en-US" dirty="0" smtClean="0"/>
              <a:t>	In actual design (</a:t>
            </a:r>
            <a:r>
              <a:rPr lang="el-GR" dirty="0" smtClean="0"/>
              <a:t>σ</a:t>
            </a:r>
            <a:r>
              <a:rPr lang="en-US" baseline="-25000" dirty="0" smtClean="0"/>
              <a:t>et </a:t>
            </a:r>
            <a:r>
              <a:rPr lang="en-US" dirty="0" smtClean="0"/>
              <a:t>) in above equation is replaced by the safe stress. This theory give quite satisfactory results for ductile materials.  </a:t>
            </a:r>
            <a:endParaRPr lang="en-US" dirty="0"/>
          </a:p>
        </p:txBody>
      </p:sp>
      <p:sp>
        <p:nvSpPr>
          <p:cNvPr id="5" name="Title 1"/>
          <p:cNvSpPr txBox="1">
            <a:spLocks/>
          </p:cNvSpPr>
          <p:nvPr/>
        </p:nvSpPr>
        <p:spPr>
          <a:xfrm>
            <a:off x="304800" y="762000"/>
            <a:ext cx="8458200" cy="1295400"/>
          </a:xfrm>
          <a:prstGeom prst="rect">
            <a:avLst/>
          </a:prstGeom>
        </p:spPr>
        <p:txBody>
          <a:bodyPr vert="horz" lIns="0" rIns="0" bIns="0" anchor="b">
            <a:normAutofit fontScale="85000" lnSpcReduction="20000"/>
          </a:bodyPr>
          <a:lstStyle/>
          <a:p>
            <a:pPr lvl="0" algn="ctr">
              <a:spcBef>
                <a:spcPct val="0"/>
              </a:spcBef>
            </a:pPr>
            <a:r>
              <a:rPr lang="en-US" sz="6400" u="sng" dirty="0" smtClean="0">
                <a:solidFill>
                  <a:schemeClr val="tx2"/>
                </a:solidFill>
                <a:latin typeface="+mj-lt"/>
                <a:ea typeface="+mj-ea"/>
                <a:cs typeface="+mj-cs"/>
              </a:rPr>
              <a:t>Maximum </a:t>
            </a:r>
            <a:r>
              <a:rPr lang="en-US" sz="6400" u="sng" dirty="0">
                <a:solidFill>
                  <a:schemeClr val="tx2"/>
                </a:solidFill>
                <a:latin typeface="+mj-lt"/>
                <a:ea typeface="+mj-ea"/>
                <a:cs typeface="+mj-cs"/>
              </a:rPr>
              <a:t>shear stress theory </a:t>
            </a:r>
            <a:r>
              <a:rPr kumimoji="0" lang="en-US" sz="5400" b="0" i="0" u="none" strike="noStrike" kern="1200" cap="none" spc="0" normalizeH="0" baseline="0" noProof="0" dirty="0" smtClean="0">
                <a:ln>
                  <a:noFill/>
                </a:ln>
                <a:solidFill>
                  <a:schemeClr val="tx2"/>
                </a:solidFill>
                <a:effectLst/>
                <a:uLnTx/>
                <a:uFillTx/>
                <a:latin typeface="+mj-lt"/>
                <a:ea typeface="+mj-ea"/>
                <a:cs typeface="+mj-cs"/>
              </a:rPr>
              <a:t/>
            </a:r>
            <a:br>
              <a:rPr kumimoji="0" lang="en-US" sz="5400" b="0" i="0" u="none" strike="noStrike" kern="1200" cap="none" spc="0" normalizeH="0" baseline="0" noProof="0" dirty="0" smtClean="0">
                <a:ln>
                  <a:noFill/>
                </a:ln>
                <a:solidFill>
                  <a:schemeClr val="tx2"/>
                </a:solidFill>
                <a:effectLst/>
                <a:uLnTx/>
                <a:uFillTx/>
                <a:latin typeface="+mj-lt"/>
                <a:ea typeface="+mj-ea"/>
                <a:cs typeface="+mj-cs"/>
              </a:rPr>
            </a:b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pic>
        <p:nvPicPr>
          <p:cNvPr id="2052" name="Picture 4"/>
          <p:cNvPicPr>
            <a:picLocks noChangeAspect="1" noChangeArrowheads="1"/>
          </p:cNvPicPr>
          <p:nvPr/>
        </p:nvPicPr>
        <p:blipFill>
          <a:blip r:embed="rId2" cstate="print"/>
          <a:srcRect/>
          <a:stretch>
            <a:fillRect/>
          </a:stretch>
        </p:blipFill>
        <p:spPr bwMode="auto">
          <a:xfrm>
            <a:off x="1905000" y="3657600"/>
            <a:ext cx="5105400" cy="2895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495800"/>
          </a:xfrm>
        </p:spPr>
        <p:txBody>
          <a:bodyPr>
            <a:normAutofit/>
          </a:bodyPr>
          <a:lstStyle/>
          <a:p>
            <a:pPr algn="just">
              <a:buNone/>
            </a:pPr>
            <a:r>
              <a:rPr lang="en-US" dirty="0" smtClean="0">
                <a:latin typeface="Arial" pitchFamily="34" charset="0"/>
                <a:cs typeface="Arial" pitchFamily="34" charset="0"/>
              </a:rPr>
              <a:t>	</a:t>
            </a:r>
          </a:p>
          <a:p>
            <a:pPr algn="just">
              <a:buNone/>
            </a:pPr>
            <a:r>
              <a:rPr lang="en-US" dirty="0" smtClean="0"/>
              <a:t>	This theory also called as </a:t>
            </a:r>
            <a:r>
              <a:rPr lang="en-US" dirty="0" err="1" smtClean="0"/>
              <a:t>Rankine’s</a:t>
            </a:r>
            <a:r>
              <a:rPr lang="en-US" dirty="0" smtClean="0"/>
              <a:t> theory of failure.</a:t>
            </a:r>
          </a:p>
          <a:p>
            <a:pPr algn="just">
              <a:buNone/>
            </a:pPr>
            <a:r>
              <a:rPr lang="en-US" dirty="0" smtClean="0"/>
              <a:t>		This theory implies that failure will occur when the maximum principal stress (</a:t>
            </a:r>
            <a:r>
              <a:rPr lang="el-GR" dirty="0" smtClean="0"/>
              <a:t>σ</a:t>
            </a:r>
            <a:r>
              <a:rPr lang="en-US" baseline="-25000" dirty="0" smtClean="0"/>
              <a:t>1</a:t>
            </a:r>
            <a:r>
              <a:rPr lang="en-US" dirty="0" smtClean="0"/>
              <a:t>) in the complex system reaches the value of maximum  stress in simple tension at the elastic limit (</a:t>
            </a:r>
            <a:r>
              <a:rPr lang="el-GR" dirty="0" smtClean="0"/>
              <a:t>σ</a:t>
            </a:r>
            <a:r>
              <a:rPr lang="en-US" baseline="-25000" dirty="0" smtClean="0"/>
              <a:t>et</a:t>
            </a:r>
            <a:r>
              <a:rPr lang="en-US" dirty="0" smtClean="0"/>
              <a:t>).Or the minimum principal stress reaches the elastic limit stress (</a:t>
            </a:r>
            <a:r>
              <a:rPr lang="el-GR" dirty="0" smtClean="0"/>
              <a:t>σ</a:t>
            </a:r>
            <a:r>
              <a:rPr lang="en-US" baseline="-25000" dirty="0" err="1" smtClean="0"/>
              <a:t>ec</a:t>
            </a:r>
            <a:r>
              <a:rPr lang="en-US" dirty="0" smtClean="0"/>
              <a:t>) in simple compression.</a:t>
            </a:r>
            <a:endParaRPr lang="en-US" dirty="0"/>
          </a:p>
        </p:txBody>
      </p:sp>
      <p:sp>
        <p:nvSpPr>
          <p:cNvPr id="5" name="Title 1"/>
          <p:cNvSpPr txBox="1">
            <a:spLocks/>
          </p:cNvSpPr>
          <p:nvPr/>
        </p:nvSpPr>
        <p:spPr>
          <a:xfrm>
            <a:off x="304800" y="762000"/>
            <a:ext cx="8458200" cy="1295400"/>
          </a:xfrm>
          <a:prstGeom prst="rect">
            <a:avLst/>
          </a:prstGeom>
        </p:spPr>
        <p:txBody>
          <a:bodyPr vert="horz" lIns="0" rIns="0" bIns="0" anchor="b">
            <a:normAutofit fontScale="77500" lnSpcReduction="20000"/>
          </a:bodyPr>
          <a:lstStyle/>
          <a:p>
            <a:pPr lvl="0" algn="ctr">
              <a:spcBef>
                <a:spcPct val="0"/>
              </a:spcBef>
            </a:pPr>
            <a:r>
              <a:rPr lang="en-US" sz="6400" u="sng" dirty="0" smtClean="0">
                <a:solidFill>
                  <a:schemeClr val="tx2"/>
                </a:solidFill>
                <a:latin typeface="+mj-lt"/>
                <a:ea typeface="+mj-ea"/>
                <a:cs typeface="+mj-cs"/>
              </a:rPr>
              <a:t>Maximum Principal </a:t>
            </a:r>
            <a:r>
              <a:rPr lang="en-US" sz="6400" u="sng" dirty="0">
                <a:solidFill>
                  <a:schemeClr val="tx2"/>
                </a:solidFill>
                <a:latin typeface="+mj-lt"/>
                <a:ea typeface="+mj-ea"/>
                <a:cs typeface="+mj-cs"/>
              </a:rPr>
              <a:t>stress theory </a:t>
            </a:r>
            <a:r>
              <a:rPr kumimoji="0" lang="en-US" sz="5400" b="0" i="0" u="none" strike="noStrike" kern="1200" cap="none" spc="0" normalizeH="0" baseline="0" noProof="0" dirty="0" smtClean="0">
                <a:ln>
                  <a:noFill/>
                </a:ln>
                <a:solidFill>
                  <a:schemeClr val="tx2"/>
                </a:solidFill>
                <a:effectLst/>
                <a:uLnTx/>
                <a:uFillTx/>
                <a:latin typeface="+mj-lt"/>
                <a:ea typeface="+mj-ea"/>
                <a:cs typeface="+mj-cs"/>
              </a:rPr>
              <a:t/>
            </a:r>
            <a:br>
              <a:rPr kumimoji="0" lang="en-US" sz="5400" b="0" i="0" u="none" strike="noStrike" kern="1200" cap="none" spc="0" normalizeH="0" baseline="0" noProof="0" dirty="0" smtClean="0">
                <a:ln>
                  <a:noFill/>
                </a:ln>
                <a:solidFill>
                  <a:schemeClr val="tx2"/>
                </a:solidFill>
                <a:effectLst/>
                <a:uLnTx/>
                <a:uFillTx/>
                <a:latin typeface="+mj-lt"/>
                <a:ea typeface="+mj-ea"/>
                <a:cs typeface="+mj-cs"/>
              </a:rPr>
            </a:b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graphicFrame>
        <p:nvGraphicFramePr>
          <p:cNvPr id="1026" name="Object 4"/>
          <p:cNvGraphicFramePr>
            <a:graphicFrameLocks noChangeAspect="1"/>
          </p:cNvGraphicFramePr>
          <p:nvPr/>
        </p:nvGraphicFramePr>
        <p:xfrm>
          <a:off x="1493837" y="5238750"/>
          <a:ext cx="5897563" cy="1390650"/>
        </p:xfrm>
        <a:graphic>
          <a:graphicData uri="http://schemas.openxmlformats.org/presentationml/2006/ole">
            <mc:AlternateContent xmlns:mc="http://schemas.openxmlformats.org/markup-compatibility/2006">
              <mc:Choice xmlns:v="urn:schemas-microsoft-com:vml" Requires="v">
                <p:oleObj spid="_x0000_s3075" name="Equation" r:id="rId3" imgW="2044440" imgH="482400" progId="Equation.3">
                  <p:embed/>
                </p:oleObj>
              </mc:Choice>
              <mc:Fallback>
                <p:oleObj name="Equation" r:id="rId3" imgW="2044440" imgH="4824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93837" y="5238750"/>
                        <a:ext cx="5897563" cy="1390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495800"/>
          </a:xfrm>
        </p:spPr>
        <p:txBody>
          <a:bodyPr>
            <a:normAutofit/>
          </a:bodyPr>
          <a:lstStyle/>
          <a:p>
            <a:pPr algn="just">
              <a:buNone/>
            </a:pPr>
            <a:r>
              <a:rPr lang="en-US" dirty="0" smtClean="0">
                <a:latin typeface="Arial" pitchFamily="34" charset="0"/>
                <a:cs typeface="Arial" pitchFamily="34" charset="0"/>
              </a:rPr>
              <a:t>	</a:t>
            </a:r>
          </a:p>
          <a:p>
            <a:pPr algn="just">
              <a:buNone/>
            </a:pPr>
            <a:r>
              <a:rPr lang="en-US" dirty="0" smtClean="0"/>
              <a:t>	  means numerical value of </a:t>
            </a:r>
          </a:p>
          <a:p>
            <a:pPr algn="just">
              <a:buNone/>
            </a:pPr>
            <a:r>
              <a:rPr lang="en-US" dirty="0" smtClean="0"/>
              <a:t>This theory gives suitable results for brittle materials.</a:t>
            </a:r>
            <a:endParaRPr lang="en-US" dirty="0"/>
          </a:p>
        </p:txBody>
      </p:sp>
      <p:sp>
        <p:nvSpPr>
          <p:cNvPr id="5" name="Title 1"/>
          <p:cNvSpPr txBox="1">
            <a:spLocks/>
          </p:cNvSpPr>
          <p:nvPr/>
        </p:nvSpPr>
        <p:spPr>
          <a:xfrm>
            <a:off x="304800" y="762000"/>
            <a:ext cx="8458200" cy="1295400"/>
          </a:xfrm>
          <a:prstGeom prst="rect">
            <a:avLst/>
          </a:prstGeom>
        </p:spPr>
        <p:txBody>
          <a:bodyPr vert="horz" lIns="0" rIns="0" bIns="0" anchor="b">
            <a:normAutofit fontScale="77500" lnSpcReduction="20000"/>
          </a:bodyPr>
          <a:lstStyle/>
          <a:p>
            <a:pPr lvl="0" algn="ctr">
              <a:spcBef>
                <a:spcPct val="0"/>
              </a:spcBef>
            </a:pPr>
            <a:r>
              <a:rPr lang="en-US" sz="6400" u="sng" dirty="0" smtClean="0">
                <a:solidFill>
                  <a:schemeClr val="tx2"/>
                </a:solidFill>
                <a:latin typeface="+mj-lt"/>
                <a:ea typeface="+mj-ea"/>
                <a:cs typeface="+mj-cs"/>
              </a:rPr>
              <a:t>Maximum Principal </a:t>
            </a:r>
            <a:r>
              <a:rPr lang="en-US" sz="6400" u="sng" dirty="0">
                <a:solidFill>
                  <a:schemeClr val="tx2"/>
                </a:solidFill>
                <a:latin typeface="+mj-lt"/>
                <a:ea typeface="+mj-ea"/>
                <a:cs typeface="+mj-cs"/>
              </a:rPr>
              <a:t>stress theory </a:t>
            </a:r>
            <a:r>
              <a:rPr kumimoji="0" lang="en-US" sz="5400" b="0" i="0" u="none" strike="noStrike" kern="1200" cap="none" spc="0" normalizeH="0" baseline="0" noProof="0" dirty="0" smtClean="0">
                <a:ln>
                  <a:noFill/>
                </a:ln>
                <a:solidFill>
                  <a:schemeClr val="tx2"/>
                </a:solidFill>
                <a:effectLst/>
                <a:uLnTx/>
                <a:uFillTx/>
                <a:latin typeface="+mj-lt"/>
                <a:ea typeface="+mj-ea"/>
                <a:cs typeface="+mj-cs"/>
              </a:rPr>
              <a:t/>
            </a:r>
            <a:br>
              <a:rPr kumimoji="0" lang="en-US" sz="5400" b="0" i="0" u="none" strike="noStrike" kern="1200" cap="none" spc="0" normalizeH="0" baseline="0" noProof="0" dirty="0" smtClean="0">
                <a:ln>
                  <a:noFill/>
                </a:ln>
                <a:solidFill>
                  <a:schemeClr val="tx2"/>
                </a:solidFill>
                <a:effectLst/>
                <a:uLnTx/>
                <a:uFillTx/>
                <a:latin typeface="+mj-lt"/>
                <a:ea typeface="+mj-ea"/>
                <a:cs typeface="+mj-cs"/>
              </a:rPr>
            </a:b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graphicFrame>
        <p:nvGraphicFramePr>
          <p:cNvPr id="1026" name="Object 4"/>
          <p:cNvGraphicFramePr>
            <a:graphicFrameLocks noChangeAspect="1"/>
          </p:cNvGraphicFramePr>
          <p:nvPr/>
        </p:nvGraphicFramePr>
        <p:xfrm>
          <a:off x="3005138" y="3352800"/>
          <a:ext cx="2938462" cy="1317625"/>
        </p:xfrm>
        <a:graphic>
          <a:graphicData uri="http://schemas.openxmlformats.org/presentationml/2006/ole">
            <mc:AlternateContent xmlns:mc="http://schemas.openxmlformats.org/markup-compatibility/2006">
              <mc:Choice xmlns:v="urn:schemas-microsoft-com:vml" Requires="v">
                <p:oleObj spid="_x0000_s4101" name="Equation" r:id="rId3" imgW="838080" imgH="457200" progId="Equation.3">
                  <p:embed/>
                </p:oleObj>
              </mc:Choice>
              <mc:Fallback>
                <p:oleObj name="Equation" r:id="rId3" imgW="838080" imgH="4572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05138" y="3352800"/>
                        <a:ext cx="2938462" cy="1317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9" name="Object 3"/>
          <p:cNvGraphicFramePr>
            <a:graphicFrameLocks noChangeAspect="1"/>
          </p:cNvGraphicFramePr>
          <p:nvPr/>
        </p:nvGraphicFramePr>
        <p:xfrm>
          <a:off x="533400" y="2342147"/>
          <a:ext cx="381000" cy="401053"/>
        </p:xfrm>
        <a:graphic>
          <a:graphicData uri="http://schemas.openxmlformats.org/presentationml/2006/ole">
            <mc:AlternateContent xmlns:mc="http://schemas.openxmlformats.org/markup-compatibility/2006">
              <mc:Choice xmlns:v="urn:schemas-microsoft-com:vml" Requires="v">
                <p:oleObj spid="_x0000_s4102" name="Equation" r:id="rId5" imgW="241200" imgH="253800" progId="Equation.3">
                  <p:embed/>
                </p:oleObj>
              </mc:Choice>
              <mc:Fallback>
                <p:oleObj name="Equation" r:id="rId5" imgW="241200" imgH="2538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2342147"/>
                        <a:ext cx="381000" cy="4010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100" name="Object 4"/>
          <p:cNvGraphicFramePr>
            <a:graphicFrameLocks noChangeAspect="1"/>
          </p:cNvGraphicFramePr>
          <p:nvPr/>
        </p:nvGraphicFramePr>
        <p:xfrm>
          <a:off x="4687888" y="2381250"/>
          <a:ext cx="300037" cy="361950"/>
        </p:xfrm>
        <a:graphic>
          <a:graphicData uri="http://schemas.openxmlformats.org/presentationml/2006/ole">
            <mc:AlternateContent xmlns:mc="http://schemas.openxmlformats.org/markup-compatibility/2006">
              <mc:Choice xmlns:v="urn:schemas-microsoft-com:vml" Requires="v">
                <p:oleObj spid="_x0000_s4103" name="Equation" r:id="rId7" imgW="190440" imgH="228600" progId="Equation.3">
                  <p:embed/>
                </p:oleObj>
              </mc:Choice>
              <mc:Fallback>
                <p:oleObj name="Equation" r:id="rId7" imgW="190440" imgH="2286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87888" y="2381250"/>
                        <a:ext cx="300037" cy="36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4101" name="Picture 5"/>
          <p:cNvPicPr>
            <a:picLocks noChangeAspect="1" noChangeArrowheads="1"/>
          </p:cNvPicPr>
          <p:nvPr/>
        </p:nvPicPr>
        <p:blipFill>
          <a:blip r:embed="rId9" cstate="print"/>
          <a:srcRect/>
          <a:stretch>
            <a:fillRect/>
          </a:stretch>
        </p:blipFill>
        <p:spPr bwMode="auto">
          <a:xfrm>
            <a:off x="2667000" y="4038600"/>
            <a:ext cx="3886200" cy="2590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648200"/>
          </a:xfrm>
        </p:spPr>
        <p:txBody>
          <a:bodyPr>
            <a:normAutofit lnSpcReduction="10000"/>
          </a:bodyPr>
          <a:lstStyle/>
          <a:p>
            <a:pPr algn="just">
              <a:buNone/>
            </a:pPr>
            <a:r>
              <a:rPr lang="en-US" dirty="0" smtClean="0">
                <a:latin typeface="Arial" pitchFamily="34" charset="0"/>
                <a:cs typeface="Arial" pitchFamily="34" charset="0"/>
              </a:rPr>
              <a:t>	</a:t>
            </a:r>
          </a:p>
          <a:p>
            <a:pPr algn="just">
              <a:buNone/>
            </a:pPr>
            <a:r>
              <a:rPr lang="en-US" dirty="0" smtClean="0"/>
              <a:t>	This theory also called as Saint </a:t>
            </a:r>
            <a:r>
              <a:rPr lang="en-US" dirty="0" err="1" smtClean="0"/>
              <a:t>Venant’s</a:t>
            </a:r>
            <a:r>
              <a:rPr lang="en-US" dirty="0" smtClean="0"/>
              <a:t> theory of failure.</a:t>
            </a:r>
          </a:p>
          <a:p>
            <a:pPr algn="just">
              <a:buNone/>
            </a:pPr>
            <a:r>
              <a:rPr lang="en-US" dirty="0" smtClean="0"/>
              <a:t>		 According to this theory failure will occurs when the maximum principal tensile strain (e</a:t>
            </a:r>
            <a:r>
              <a:rPr lang="en-US" baseline="-25000" dirty="0" smtClean="0"/>
              <a:t>1</a:t>
            </a:r>
            <a:r>
              <a:rPr lang="en-US" dirty="0" smtClean="0"/>
              <a:t>) reaches the value of maximum strain at the elastic limit in simple tension or the minimum principal strains (e</a:t>
            </a:r>
            <a:r>
              <a:rPr lang="en-US" baseline="-25000" dirty="0" smtClean="0"/>
              <a:t>3</a:t>
            </a:r>
            <a:r>
              <a:rPr lang="en-US" dirty="0" smtClean="0"/>
              <a:t>) reaches the value of maximum stress at the elastic limit in simple compression.</a:t>
            </a:r>
          </a:p>
          <a:p>
            <a:pPr algn="ctr">
              <a:buNone/>
            </a:pPr>
            <a:r>
              <a:rPr lang="en-US" dirty="0" smtClean="0"/>
              <a:t>e1 = 1/E [</a:t>
            </a:r>
            <a:r>
              <a:rPr lang="el-GR" dirty="0" smtClean="0"/>
              <a:t>σ1 - µ (σ2+ σ3 )] </a:t>
            </a:r>
            <a:endParaRPr lang="en-US" dirty="0" smtClean="0"/>
          </a:p>
          <a:p>
            <a:pPr algn="ctr">
              <a:buNone/>
            </a:pPr>
            <a:r>
              <a:rPr lang="en-US" dirty="0" smtClean="0"/>
              <a:t>e3 = 1/E [</a:t>
            </a:r>
            <a:r>
              <a:rPr lang="el-GR" dirty="0" smtClean="0"/>
              <a:t>σ3 - µ (σ1+ σ2 )] </a:t>
            </a:r>
            <a:endParaRPr lang="en-US" dirty="0" smtClean="0"/>
          </a:p>
          <a:p>
            <a:pPr algn="just">
              <a:buNone/>
            </a:pPr>
            <a:endParaRPr lang="en-US" dirty="0"/>
          </a:p>
        </p:txBody>
      </p:sp>
      <p:sp>
        <p:nvSpPr>
          <p:cNvPr id="5" name="Title 1"/>
          <p:cNvSpPr txBox="1">
            <a:spLocks/>
          </p:cNvSpPr>
          <p:nvPr/>
        </p:nvSpPr>
        <p:spPr>
          <a:xfrm>
            <a:off x="304800" y="762000"/>
            <a:ext cx="8458200" cy="1295400"/>
          </a:xfrm>
          <a:prstGeom prst="rect">
            <a:avLst/>
          </a:prstGeom>
        </p:spPr>
        <p:txBody>
          <a:bodyPr vert="horz" lIns="0" rIns="0" bIns="0" anchor="b">
            <a:normAutofit fontScale="77500" lnSpcReduction="20000"/>
          </a:bodyPr>
          <a:lstStyle/>
          <a:p>
            <a:pPr lvl="0" algn="ctr">
              <a:spcBef>
                <a:spcPct val="0"/>
              </a:spcBef>
            </a:pPr>
            <a:r>
              <a:rPr lang="en-US" sz="6400" u="sng" dirty="0" smtClean="0">
                <a:solidFill>
                  <a:schemeClr val="tx2"/>
                </a:solidFill>
                <a:latin typeface="+mj-lt"/>
                <a:ea typeface="+mj-ea"/>
                <a:cs typeface="+mj-cs"/>
              </a:rPr>
              <a:t>Maximum Normal strain </a:t>
            </a:r>
            <a:r>
              <a:rPr lang="en-US" sz="6400" u="sng" dirty="0">
                <a:solidFill>
                  <a:schemeClr val="tx2"/>
                </a:solidFill>
                <a:latin typeface="+mj-lt"/>
                <a:ea typeface="+mj-ea"/>
                <a:cs typeface="+mj-cs"/>
              </a:rPr>
              <a:t>theory </a:t>
            </a:r>
            <a:r>
              <a:rPr kumimoji="0" lang="en-US" sz="5400" b="0" i="0" u="none" strike="noStrike" kern="1200" cap="none" spc="0" normalizeH="0" baseline="0" noProof="0" dirty="0" smtClean="0">
                <a:ln>
                  <a:noFill/>
                </a:ln>
                <a:solidFill>
                  <a:schemeClr val="tx2"/>
                </a:solidFill>
                <a:effectLst/>
                <a:uLnTx/>
                <a:uFillTx/>
                <a:latin typeface="+mj-lt"/>
                <a:ea typeface="+mj-ea"/>
                <a:cs typeface="+mj-cs"/>
              </a:rPr>
              <a:t/>
            </a:r>
            <a:br>
              <a:rPr kumimoji="0" lang="en-US" sz="5400" b="0" i="0" u="none" strike="noStrike" kern="1200" cap="none" spc="0" normalizeH="0" baseline="0" noProof="0" dirty="0" smtClean="0">
                <a:ln>
                  <a:noFill/>
                </a:ln>
                <a:solidFill>
                  <a:schemeClr val="tx2"/>
                </a:solidFill>
                <a:effectLst/>
                <a:uLnTx/>
                <a:uFillTx/>
                <a:latin typeface="+mj-lt"/>
                <a:ea typeface="+mj-ea"/>
                <a:cs typeface="+mj-cs"/>
              </a:rPr>
            </a:b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495800"/>
          </a:xfrm>
        </p:spPr>
        <p:txBody>
          <a:bodyPr>
            <a:normAutofit/>
          </a:bodyPr>
          <a:lstStyle/>
          <a:p>
            <a:pPr algn="ctr">
              <a:buNone/>
            </a:pPr>
            <a:r>
              <a:rPr lang="en-US" dirty="0" smtClean="0"/>
              <a:t>	</a:t>
            </a:r>
            <a:r>
              <a:rPr lang="el-GR" dirty="0" smtClean="0"/>
              <a:t> </a:t>
            </a:r>
            <a:r>
              <a:rPr lang="en-US" dirty="0" smtClean="0"/>
              <a:t>Conditions to failure </a:t>
            </a:r>
          </a:p>
          <a:p>
            <a:pPr algn="just">
              <a:buNone/>
            </a:pPr>
            <a:r>
              <a:rPr lang="en-US" dirty="0" smtClean="0"/>
              <a:t> e1≥ </a:t>
            </a:r>
            <a:r>
              <a:rPr lang="el-GR" dirty="0" smtClean="0"/>
              <a:t>σ</a:t>
            </a:r>
            <a:r>
              <a:rPr lang="en-US" dirty="0" smtClean="0"/>
              <a:t>et/E ,in simple tension  </a:t>
            </a:r>
          </a:p>
          <a:p>
            <a:pPr algn="just">
              <a:buNone/>
            </a:pPr>
            <a:r>
              <a:rPr lang="en-US" dirty="0" smtClean="0"/>
              <a:t>e3≥ </a:t>
            </a:r>
            <a:r>
              <a:rPr lang="el-GR" dirty="0" smtClean="0"/>
              <a:t>σ</a:t>
            </a:r>
            <a:r>
              <a:rPr lang="en-US" dirty="0" err="1" smtClean="0"/>
              <a:t>ec</a:t>
            </a:r>
            <a:r>
              <a:rPr lang="en-US" dirty="0" smtClean="0"/>
              <a:t>/E ,in simple compression </a:t>
            </a:r>
          </a:p>
          <a:p>
            <a:pPr algn="ctr">
              <a:buNone/>
            </a:pPr>
            <a:r>
              <a:rPr lang="en-US" dirty="0" smtClean="0"/>
              <a:t>[</a:t>
            </a:r>
            <a:r>
              <a:rPr lang="el-GR" dirty="0" smtClean="0"/>
              <a:t>σ1 - µ (σ2+ σ3 )] ≥ σ</a:t>
            </a:r>
            <a:r>
              <a:rPr lang="en-US" dirty="0" smtClean="0"/>
              <a:t>et </a:t>
            </a:r>
          </a:p>
          <a:p>
            <a:pPr algn="ctr">
              <a:buNone/>
            </a:pPr>
            <a:r>
              <a:rPr lang="en-US" dirty="0" smtClean="0"/>
              <a:t> [</a:t>
            </a:r>
            <a:r>
              <a:rPr lang="el-GR" dirty="0" smtClean="0"/>
              <a:t>σ3 - µ (σ1+ σ2 )] ≥ σ</a:t>
            </a:r>
            <a:r>
              <a:rPr lang="en-US" dirty="0" err="1" smtClean="0"/>
              <a:t>ec</a:t>
            </a:r>
            <a:r>
              <a:rPr lang="en-US" dirty="0" smtClean="0"/>
              <a:t> </a:t>
            </a:r>
            <a:endParaRPr lang="en-US" dirty="0"/>
          </a:p>
        </p:txBody>
      </p:sp>
      <p:sp>
        <p:nvSpPr>
          <p:cNvPr id="5" name="Title 1"/>
          <p:cNvSpPr txBox="1">
            <a:spLocks/>
          </p:cNvSpPr>
          <p:nvPr/>
        </p:nvSpPr>
        <p:spPr>
          <a:xfrm>
            <a:off x="304800" y="762000"/>
            <a:ext cx="8458200" cy="1295400"/>
          </a:xfrm>
          <a:prstGeom prst="rect">
            <a:avLst/>
          </a:prstGeom>
        </p:spPr>
        <p:txBody>
          <a:bodyPr vert="horz" lIns="0" rIns="0" bIns="0" anchor="b">
            <a:normAutofit fontScale="77500" lnSpcReduction="20000"/>
          </a:bodyPr>
          <a:lstStyle/>
          <a:p>
            <a:pPr lvl="0" algn="ctr">
              <a:spcBef>
                <a:spcPct val="0"/>
              </a:spcBef>
            </a:pPr>
            <a:r>
              <a:rPr lang="en-US" sz="6400" u="sng" dirty="0" smtClean="0">
                <a:solidFill>
                  <a:schemeClr val="tx2"/>
                </a:solidFill>
                <a:latin typeface="+mj-lt"/>
                <a:ea typeface="+mj-ea"/>
                <a:cs typeface="+mj-cs"/>
              </a:rPr>
              <a:t>Maximum Normal strain </a:t>
            </a:r>
            <a:r>
              <a:rPr lang="en-US" sz="6400" u="sng" dirty="0">
                <a:solidFill>
                  <a:schemeClr val="tx2"/>
                </a:solidFill>
                <a:latin typeface="+mj-lt"/>
                <a:ea typeface="+mj-ea"/>
                <a:cs typeface="+mj-cs"/>
              </a:rPr>
              <a:t>theory </a:t>
            </a:r>
            <a:r>
              <a:rPr kumimoji="0" lang="en-US" sz="5400" b="0" i="0" u="none" strike="noStrike" kern="1200" cap="none" spc="0" normalizeH="0" baseline="0" noProof="0" dirty="0" smtClean="0">
                <a:ln>
                  <a:noFill/>
                </a:ln>
                <a:solidFill>
                  <a:schemeClr val="tx2"/>
                </a:solidFill>
                <a:effectLst/>
                <a:uLnTx/>
                <a:uFillTx/>
                <a:latin typeface="+mj-lt"/>
                <a:ea typeface="+mj-ea"/>
                <a:cs typeface="+mj-cs"/>
              </a:rPr>
              <a:t/>
            </a:r>
            <a:br>
              <a:rPr kumimoji="0" lang="en-US" sz="5400" b="0" i="0" u="none" strike="noStrike" kern="1200" cap="none" spc="0" normalizeH="0" baseline="0" noProof="0" dirty="0" smtClean="0">
                <a:ln>
                  <a:noFill/>
                </a:ln>
                <a:solidFill>
                  <a:schemeClr val="tx2"/>
                </a:solidFill>
                <a:effectLst/>
                <a:uLnTx/>
                <a:uFillTx/>
                <a:latin typeface="+mj-lt"/>
                <a:ea typeface="+mj-ea"/>
                <a:cs typeface="+mj-cs"/>
              </a:rPr>
            </a:b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pic>
        <p:nvPicPr>
          <p:cNvPr id="6147" name="Picture 3" descr="C:\Users\vinsu\Downloads\WhatsApp Image 2018-06-05 at 10.53.38 PM.jpeg"/>
          <p:cNvPicPr>
            <a:picLocks noChangeAspect="1" noChangeArrowheads="1"/>
          </p:cNvPicPr>
          <p:nvPr/>
        </p:nvPicPr>
        <p:blipFill>
          <a:blip r:embed="rId2" cstate="print"/>
          <a:srcRect/>
          <a:stretch>
            <a:fillRect/>
          </a:stretch>
        </p:blipFill>
        <p:spPr bwMode="auto">
          <a:xfrm>
            <a:off x="2590800" y="4194572"/>
            <a:ext cx="4191000" cy="2511326"/>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210</TotalTime>
  <Words>205</Words>
  <Application>Microsoft Office PowerPoint</Application>
  <PresentationFormat>On-screen Show (4:3)</PresentationFormat>
  <Paragraphs>74</Paragraphs>
  <Slides>16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Flow</vt:lpstr>
      <vt:lpstr>Equation</vt:lpstr>
      <vt:lpstr>Theories of Failure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Theories of Failure</dc:title>
  <dc:creator>vinsu</dc:creator>
  <cp:lastModifiedBy>Aashish</cp:lastModifiedBy>
  <cp:revision>24</cp:revision>
  <dcterms:created xsi:type="dcterms:W3CDTF">2018-06-05T14:33:09Z</dcterms:created>
  <dcterms:modified xsi:type="dcterms:W3CDTF">2018-06-06T06:01:06Z</dcterms:modified>
</cp:coreProperties>
</file>